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2" r:id="rId3"/>
  </p:sldMasterIdLst>
  <p:notesMasterIdLst>
    <p:notesMasterId r:id="rId28"/>
  </p:notesMasterIdLst>
  <p:handoutMasterIdLst>
    <p:handoutMasterId r:id="rId29"/>
  </p:handoutMasterIdLst>
  <p:sldIdLst>
    <p:sldId id="256" r:id="rId4"/>
    <p:sldId id="556" r:id="rId5"/>
    <p:sldId id="531" r:id="rId6"/>
    <p:sldId id="559" r:id="rId7"/>
    <p:sldId id="560" r:id="rId8"/>
    <p:sldId id="528" r:id="rId9"/>
    <p:sldId id="532" r:id="rId10"/>
    <p:sldId id="533" r:id="rId11"/>
    <p:sldId id="534" r:id="rId12"/>
    <p:sldId id="562" r:id="rId13"/>
    <p:sldId id="565" r:id="rId14"/>
    <p:sldId id="564" r:id="rId15"/>
    <p:sldId id="563" r:id="rId16"/>
    <p:sldId id="569" r:id="rId17"/>
    <p:sldId id="566" r:id="rId18"/>
    <p:sldId id="567" r:id="rId19"/>
    <p:sldId id="558" r:id="rId20"/>
    <p:sldId id="568" r:id="rId21"/>
    <p:sldId id="549" r:id="rId22"/>
    <p:sldId id="561" r:id="rId23"/>
    <p:sldId id="553" r:id="rId24"/>
    <p:sldId id="570" r:id="rId25"/>
    <p:sldId id="571" r:id="rId26"/>
    <p:sldId id="396" r:id="rId27"/>
  </p:sldIdLst>
  <p:sldSz cx="9144000" cy="6858000" type="screen4x3"/>
  <p:notesSz cx="6789738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20"/>
    <a:srgbClr val="97D707"/>
    <a:srgbClr val="557A04"/>
    <a:srgbClr val="CC0099"/>
    <a:srgbClr val="5F5F5F"/>
    <a:srgbClr val="E25B00"/>
    <a:srgbClr val="FF6600"/>
    <a:srgbClr val="4D4DD3"/>
    <a:srgbClr val="DEA9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6" autoAdjust="0"/>
    <p:restoredTop sz="90703" autoAdjust="0"/>
  </p:normalViewPr>
  <p:slideViewPr>
    <p:cSldViewPr>
      <p:cViewPr>
        <p:scale>
          <a:sx n="100" d="100"/>
          <a:sy n="100" d="100"/>
        </p:scale>
        <p:origin x="-787" y="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518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518" y="9433322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894C70-6263-4471-9764-0C3DFBAC987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422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F4CD118B-9521-484E-9458-63EA8C2A0C26}" type="datetimeFigureOut">
              <a:rPr lang="fr-FR" smtClean="0"/>
              <a:pPr/>
              <a:t>21/03/2017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0608" tIns="45304" rIns="90608" bIns="4530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ECBB4C2A-57CF-4E28-B008-4EAE8E3F4A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49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4C2A-57CF-4E28-B008-4EAE8E3F4A5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99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4C2A-57CF-4E28-B008-4EAE8E3F4A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14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4C2A-57CF-4E28-B008-4EAE8E3F4A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03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4C2A-57CF-4E28-B008-4EAE8E3F4A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52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4C2A-57CF-4E28-B008-4EAE8E3F4A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0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4C2A-57CF-4E28-B008-4EAE8E3F4A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30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4C2A-57CF-4E28-B008-4EAE8E3F4A5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51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4C2A-57CF-4E28-B008-4EAE8E3F4A5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20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3573016"/>
            <a:ext cx="8229600" cy="122413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TITRE SUR 1</a:t>
            </a:r>
            <a:b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 2 LIGNES MAXIMUM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869160"/>
            <a:ext cx="8215369" cy="64293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97D707"/>
                </a:solidFill>
              </a:defRPr>
            </a:lvl1pPr>
            <a:lvl2pPr algn="ctr">
              <a:buNone/>
              <a:defRPr/>
            </a:lvl2pPr>
          </a:lstStyle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SOUS-TITRE FACULTATIF</a:t>
            </a:r>
            <a:endParaRPr lang="fr-FR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2160000" cy="894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89240"/>
            <a:ext cx="1260000" cy="6385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093296"/>
            <a:ext cx="1619672" cy="764704"/>
          </a:xfrm>
          <a:prstGeom prst="rect">
            <a:avLst/>
          </a:prstGeom>
          <a:solidFill>
            <a:srgbClr val="6F9D2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1418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7663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0220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19956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42518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1928802"/>
            <a:ext cx="7772400" cy="862009"/>
          </a:xfrm>
          <a:prstGeom prst="rect">
            <a:avLst/>
          </a:prstGeom>
        </p:spPr>
        <p:txBody>
          <a:bodyPr anchor="t"/>
          <a:lstStyle>
            <a:lvl1pPr algn="l">
              <a:defRPr sz="3500" b="0" cap="none" baseline="0">
                <a:solidFill>
                  <a:srgbClr val="97D707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2910" y="3714752"/>
            <a:ext cx="7772400" cy="1143008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91552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6F9D2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726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6F9D2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806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20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8745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0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6F9D2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500034" y="1714488"/>
            <a:ext cx="8143932" cy="4000527"/>
          </a:xfrm>
          <a:prstGeom prst="rect">
            <a:avLst/>
          </a:prstGeom>
        </p:spPr>
        <p:txBody>
          <a:bodyPr/>
          <a:lstStyle>
            <a:lvl1pPr>
              <a:buClr>
                <a:srgbClr val="97D707"/>
              </a:buClr>
              <a:buSzPct val="100000"/>
              <a:buFont typeface="Wingdings" pitchFamily="2" charset="2"/>
              <a:buChar char="v"/>
              <a:defRPr/>
            </a:lvl1pPr>
            <a:lvl2pPr>
              <a:buClr>
                <a:srgbClr val="97D707"/>
              </a:buClr>
              <a:buSzPct val="100000"/>
              <a:buFont typeface="Wingdings" pitchFamily="2" charset="2"/>
              <a:buChar char="ü"/>
              <a:defRPr/>
            </a:lvl2pPr>
            <a:lvl3pPr>
              <a:buClr>
                <a:srgbClr val="97D707"/>
              </a:buClr>
              <a:defRPr/>
            </a:lvl3pPr>
            <a:lvl4pPr>
              <a:buClr>
                <a:srgbClr val="97D707"/>
              </a:buClr>
              <a:defRPr/>
            </a:lvl4pPr>
            <a:lvl5pPr>
              <a:buClr>
                <a:srgbClr val="97D707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72400" y="6381328"/>
            <a:ext cx="654744" cy="216024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9E9082CF-4B0A-4B71-94F7-381D1F52F4CD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02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91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91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49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4" y="2505076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44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05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38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4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96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4" y="98743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04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4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6F9D2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72400" y="6381328"/>
            <a:ext cx="654744" cy="216024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9E9082CF-4B0A-4B71-94F7-381D1F52F4CD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gradFill flip="none" rotWithShape="1">
          <a:gsLst>
            <a:gs pos="0">
              <a:srgbClr val="6F9D20"/>
            </a:gs>
            <a:gs pos="30000">
              <a:srgbClr val="97D707"/>
            </a:gs>
            <a:gs pos="100000">
              <a:srgbClr val="6F9D20">
                <a:lumMod val="9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3573016"/>
            <a:ext cx="8229600" cy="122413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TITRE SUR 1</a:t>
            </a:r>
            <a:b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 2 LIGNES MAXIMUM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869160"/>
            <a:ext cx="8215369" cy="64293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97D707"/>
                </a:solidFill>
              </a:defRPr>
            </a:lvl1pPr>
            <a:lvl2pPr algn="ctr">
              <a:buNone/>
              <a:defRPr/>
            </a:lvl2pPr>
          </a:lstStyle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SOUS-TITRE FACULTATIF</a:t>
            </a:r>
            <a:endParaRPr lang="fr-FR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2160000" cy="894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89240"/>
            <a:ext cx="1260000" cy="6385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79512" y="6093296"/>
            <a:ext cx="1440160" cy="764704"/>
          </a:xfrm>
          <a:prstGeom prst="rect">
            <a:avLst/>
          </a:prstGeom>
          <a:solidFill>
            <a:srgbClr val="6F9D2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8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6F9D2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500034" y="1714488"/>
            <a:ext cx="8143932" cy="4000527"/>
          </a:xfrm>
          <a:prstGeom prst="rect">
            <a:avLst/>
          </a:prstGeom>
        </p:spPr>
        <p:txBody>
          <a:bodyPr/>
          <a:lstStyle>
            <a:lvl1pPr>
              <a:buClr>
                <a:srgbClr val="97D707"/>
              </a:buClr>
              <a:buSzPct val="100000"/>
              <a:buFont typeface="Wingdings" pitchFamily="2" charset="2"/>
              <a:buChar char="v"/>
              <a:defRPr/>
            </a:lvl1pPr>
            <a:lvl2pPr>
              <a:buClr>
                <a:srgbClr val="97D707"/>
              </a:buClr>
              <a:buSzPct val="100000"/>
              <a:buFont typeface="Wingdings" pitchFamily="2" charset="2"/>
              <a:buChar char="ü"/>
              <a:defRPr/>
            </a:lvl2pPr>
            <a:lvl3pPr>
              <a:buClr>
                <a:srgbClr val="97D707"/>
              </a:buClr>
              <a:defRPr/>
            </a:lvl3pPr>
            <a:lvl4pPr>
              <a:buClr>
                <a:srgbClr val="97D707"/>
              </a:buClr>
              <a:defRPr/>
            </a:lvl4pPr>
            <a:lvl5pPr>
              <a:buClr>
                <a:srgbClr val="97D707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7032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6F9D2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9508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gradFill flip="none" rotWithShape="1">
          <a:gsLst>
            <a:gs pos="0">
              <a:srgbClr val="6F9D20">
                <a:lumMod val="80000"/>
              </a:srgbClr>
            </a:gs>
            <a:gs pos="26000">
              <a:srgbClr val="97D707"/>
            </a:gs>
            <a:gs pos="100000">
              <a:srgbClr val="6F9D20">
                <a:lumMod val="98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5328592" cy="1080120"/>
          </a:xfrm>
          <a:prstGeom prst="rect">
            <a:avLst/>
          </a:prstGeom>
        </p:spPr>
        <p:txBody>
          <a:bodyPr anchor="t"/>
          <a:lstStyle>
            <a:lvl1pPr algn="l">
              <a:defRPr sz="35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2910" y="4077072"/>
            <a:ext cx="5297242" cy="780688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rgbClr val="D0D50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0"/>
          </p:nvPr>
        </p:nvSpPr>
        <p:spPr>
          <a:xfrm>
            <a:off x="611560" y="2204864"/>
            <a:ext cx="5297242" cy="780688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800">
                <a:solidFill>
                  <a:srgbClr val="D0D509"/>
                </a:solidFill>
                <a:latin typeface="Arial Narrow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37022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19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Logotype IN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Logotype IN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2" name="AutoShape 6" descr="Logotype IN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0" y="6165304"/>
            <a:ext cx="9144000" cy="692696"/>
            <a:chOff x="0" y="6165304"/>
            <a:chExt cx="9144000" cy="692696"/>
          </a:xfrm>
        </p:grpSpPr>
        <p:sp>
          <p:nvSpPr>
            <p:cNvPr id="9" name="Rectangle 8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32" y="6264415"/>
              <a:ext cx="1080000" cy="447225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1304925" cy="20764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119585"/>
            <a:ext cx="1403648" cy="45719"/>
          </a:xfrm>
          <a:prstGeom prst="rect">
            <a:avLst/>
          </a:prstGeom>
          <a:solidFill>
            <a:srgbClr val="C5D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619672" y="6453336"/>
            <a:ext cx="5544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O. Hologne, </a:t>
            </a:r>
            <a:r>
              <a:rPr lang="fr-FR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CARIST, 21 mars 2017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0" r:id="rId3"/>
    <p:sldLayoutId id="2147483655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Logotype IN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4340" name="AutoShape 4" descr="Logotype IN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4342" name="AutoShape 6" descr="Logotype IN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6165304"/>
            <a:ext cx="9144000" cy="692696"/>
            <a:chOff x="0" y="6165304"/>
            <a:chExt cx="9144000" cy="692696"/>
          </a:xfrm>
        </p:grpSpPr>
        <p:sp>
          <p:nvSpPr>
            <p:cNvPr id="9" name="Rectangle 8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32" y="6264415"/>
              <a:ext cx="1080000" cy="447225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1304925" cy="20764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119585"/>
            <a:ext cx="1403648" cy="45719"/>
          </a:xfrm>
          <a:prstGeom prst="rect">
            <a:avLst/>
          </a:prstGeom>
          <a:solidFill>
            <a:srgbClr val="C5D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19672" y="6453336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O. Hologne / </a:t>
            </a:r>
            <a:r>
              <a:rPr lang="fr-FR" sz="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CARIST, 21 mars</a:t>
            </a:r>
            <a:r>
              <a:rPr lang="fr-FR" sz="900" b="1" baseline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2017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7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93826F-02B2-4C83-AC13-D614AEDCEB9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21/03/2017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2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A673B2-0579-4002-9D5E-648A42C949D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9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agenda/en/open-scienc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dile.hologne@versailles.inra.fr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025.inra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Publier autrement </a:t>
            </a:r>
            <a:br>
              <a:rPr lang="fr-FR" sz="2800" dirty="0" smtClean="0"/>
            </a:br>
            <a:r>
              <a:rPr lang="fr-FR" sz="2800" dirty="0" smtClean="0"/>
              <a:t>L’approche d’un organisme de recherche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600" dirty="0" smtClean="0"/>
              <a:t>O. Hologne, déléguée à l’IST</a:t>
            </a:r>
            <a:endParaRPr lang="fr-F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exemples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 err="1" smtClean="0"/>
              <a:t>Experimenter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50549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Projets portés par des chercheurs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 Un </a:t>
            </a:r>
            <a:r>
              <a:rPr lang="fr-FR" dirty="0" err="1" smtClean="0"/>
              <a:t>epijournal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Un journal sur la plateforme de l’</a:t>
            </a:r>
            <a:r>
              <a:rPr lang="fr-FR" dirty="0" err="1" smtClean="0"/>
              <a:t>idex</a:t>
            </a:r>
            <a:r>
              <a:rPr lang="fr-FR" dirty="0" smtClean="0"/>
              <a:t> de Bordeaux (OJS)</a:t>
            </a:r>
          </a:p>
          <a:p>
            <a:r>
              <a:rPr lang="fr-FR" dirty="0"/>
              <a:t> </a:t>
            </a:r>
            <a:r>
              <a:rPr lang="fr-FR" dirty="0" smtClean="0"/>
              <a:t>Un data journal</a:t>
            </a:r>
          </a:p>
          <a:p>
            <a:r>
              <a:rPr lang="fr-FR" dirty="0"/>
              <a:t> </a:t>
            </a:r>
            <a:r>
              <a:rPr lang="fr-FR" dirty="0" smtClean="0"/>
              <a:t>un « non » journal : Peer </a:t>
            </a:r>
            <a:r>
              <a:rPr lang="fr-FR" dirty="0" err="1" smtClean="0"/>
              <a:t>community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0036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Epijournal</a:t>
            </a:r>
            <a:r>
              <a:rPr lang="fr-FR" sz="2800" dirty="0" smtClean="0"/>
              <a:t> </a:t>
            </a:r>
            <a:r>
              <a:rPr lang="fr-FR" sz="2800" dirty="0"/>
              <a:t>: https://jdmdh.episciences.org</a:t>
            </a:r>
            <a:r>
              <a:rPr lang="fr-FR" dirty="0"/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796600"/>
            <a:ext cx="7168976" cy="503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91880" y="583653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n-lt"/>
              </a:rPr>
              <a:t>Initiative de Nicolas Turenne, </a:t>
            </a:r>
            <a:r>
              <a:rPr lang="fr-FR" sz="1800" dirty="0" err="1" smtClean="0">
                <a:latin typeface="+mn-lt"/>
              </a:rPr>
              <a:t>Ifris</a:t>
            </a:r>
            <a:r>
              <a:rPr lang="fr-FR" sz="1800" dirty="0" smtClean="0">
                <a:latin typeface="+mn-lt"/>
              </a:rPr>
              <a:t>, INRA</a:t>
            </a:r>
            <a:endParaRPr 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35123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796908"/>
          </a:xfrm>
        </p:spPr>
        <p:txBody>
          <a:bodyPr/>
          <a:lstStyle/>
          <a:p>
            <a:r>
              <a:rPr lang="fr-FR" sz="2800" dirty="0" smtClean="0"/>
              <a:t>Journal of Plant </a:t>
            </a:r>
            <a:r>
              <a:rPr lang="fr-FR" sz="2800" dirty="0" err="1" smtClean="0"/>
              <a:t>Hydraulics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</a:t>
            </a:r>
            <a:r>
              <a:rPr lang="fr-FR" sz="2800" dirty="0"/>
              <a:t>http://jplanthydro.org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00034" y="1196752"/>
            <a:ext cx="2487790" cy="4518263"/>
          </a:xfrm>
        </p:spPr>
        <p:txBody>
          <a:bodyPr/>
          <a:lstStyle/>
          <a:p>
            <a:r>
              <a:rPr lang="fr-FR" sz="1800" dirty="0" smtClean="0"/>
              <a:t>Refus d’avoir un IF</a:t>
            </a:r>
          </a:p>
          <a:p>
            <a:r>
              <a:rPr lang="fr-FR" sz="1800" dirty="0" smtClean="0"/>
              <a:t>Open </a:t>
            </a:r>
            <a:r>
              <a:rPr lang="fr-FR" sz="1800" dirty="0" err="1" smtClean="0"/>
              <a:t>peer</a:t>
            </a:r>
            <a:r>
              <a:rPr lang="fr-FR" sz="1800" dirty="0" smtClean="0"/>
              <a:t> </a:t>
            </a:r>
            <a:r>
              <a:rPr lang="fr-FR" sz="1800" dirty="0" err="1" smtClean="0"/>
              <a:t>review</a:t>
            </a:r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01" y="1052736"/>
            <a:ext cx="4061440" cy="308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6271"/>
            <a:ext cx="3825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503973"/>
            <a:ext cx="2420498" cy="249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3724" y="4797152"/>
            <a:ext cx="378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+mn-lt"/>
              </a:rPr>
              <a:t>Hervé Cochard et Sylvain Delzon, INRA</a:t>
            </a:r>
            <a:endParaRPr 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7064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Open data journal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5692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7744" y="908720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http://library.wur.nl/ojs/index.php/odjar/</a:t>
            </a:r>
          </a:p>
        </p:txBody>
      </p:sp>
    </p:spTree>
    <p:extLst>
      <p:ext uri="{BB962C8B-B14F-4D97-AF65-F5344CB8AC3E}">
        <p14:creationId xmlns:p14="http://schemas.microsoft.com/office/powerpoint/2010/main" val="29929350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Peer </a:t>
            </a:r>
            <a:r>
              <a:rPr lang="fr-FR" dirty="0" err="1" smtClean="0"/>
              <a:t>community</a:t>
            </a:r>
            <a:r>
              <a:rPr lang="fr-FR" dirty="0" smtClean="0"/>
              <a:t> in …</a:t>
            </a:r>
            <a:endParaRPr lang="fr-FR" dirty="0"/>
          </a:p>
        </p:txBody>
      </p:sp>
      <p:pic>
        <p:nvPicPr>
          <p:cNvPr id="5" name="Image 4" descr="Capture d’écran 2016-12-27 à 09.3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092772" cy="51126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3724" y="4797152"/>
            <a:ext cx="228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n-lt"/>
              </a:rPr>
              <a:t>Denis Bourguet et Thomas Guillemaud, INRA</a:t>
            </a:r>
            <a:endParaRPr 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1860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548715" y="1839497"/>
            <a:ext cx="8160685" cy="1648052"/>
            <a:chOff x="722657" y="1346173"/>
            <a:chExt cx="8160685" cy="1648052"/>
          </a:xfrm>
        </p:grpSpPr>
        <p:pic>
          <p:nvPicPr>
            <p:cNvPr id="5" name="Image 4" descr="logo_pages_secondaires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362" y="2183596"/>
              <a:ext cx="1308965" cy="810629"/>
            </a:xfrm>
            <a:prstGeom prst="rect">
              <a:avLst/>
            </a:prstGeom>
          </p:spPr>
        </p:pic>
        <p:grpSp>
          <p:nvGrpSpPr>
            <p:cNvPr id="6" name="Grouper 5"/>
            <p:cNvGrpSpPr/>
            <p:nvPr/>
          </p:nvGrpSpPr>
          <p:grpSpPr>
            <a:xfrm>
              <a:off x="4474862" y="2241862"/>
              <a:ext cx="712186" cy="422600"/>
              <a:chOff x="3123115" y="2991436"/>
              <a:chExt cx="1789224" cy="913997"/>
            </a:xfrm>
            <a:solidFill>
              <a:srgbClr val="9DBACF"/>
            </a:solidFill>
          </p:grpSpPr>
          <p:sp>
            <p:nvSpPr>
              <p:cNvPr id="246" name="Ellipse 245"/>
              <p:cNvSpPr/>
              <p:nvPr/>
            </p:nvSpPr>
            <p:spPr>
              <a:xfrm>
                <a:off x="3123115" y="3249480"/>
                <a:ext cx="380686" cy="402109"/>
              </a:xfrm>
              <a:prstGeom prst="ellips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ln w="28575" cmpd="sng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47" name="Ellipse 246"/>
              <p:cNvSpPr/>
              <p:nvPr/>
            </p:nvSpPr>
            <p:spPr>
              <a:xfrm>
                <a:off x="3614359" y="3249480"/>
                <a:ext cx="380686" cy="402109"/>
              </a:xfrm>
              <a:prstGeom prst="ellips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ln w="28575" cmpd="sng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8" name="Connecteur droit 247"/>
              <p:cNvCxnSpPr/>
              <p:nvPr/>
            </p:nvCxnSpPr>
            <p:spPr>
              <a:xfrm>
                <a:off x="3503801" y="3459276"/>
                <a:ext cx="110558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" name="Connecteur droit 248"/>
              <p:cNvCxnSpPr/>
              <p:nvPr/>
            </p:nvCxnSpPr>
            <p:spPr>
              <a:xfrm flipV="1">
                <a:off x="3226058" y="2991436"/>
                <a:ext cx="395914" cy="27552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" name="Connecteur droit 249"/>
              <p:cNvCxnSpPr/>
              <p:nvPr/>
            </p:nvCxnSpPr>
            <p:spPr>
              <a:xfrm flipV="1">
                <a:off x="3964589" y="3043884"/>
                <a:ext cx="285356" cy="27552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1" name="Ellipse 250"/>
              <p:cNvSpPr/>
              <p:nvPr/>
            </p:nvSpPr>
            <p:spPr>
              <a:xfrm>
                <a:off x="3869259" y="3695637"/>
                <a:ext cx="380686" cy="209796"/>
              </a:xfrm>
              <a:prstGeom prst="ellips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ln w="28575" cmpd="sng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Ellipse 251"/>
              <p:cNvSpPr/>
              <p:nvPr/>
            </p:nvSpPr>
            <p:spPr>
              <a:xfrm>
                <a:off x="4360502" y="3695637"/>
                <a:ext cx="380686" cy="209796"/>
              </a:xfrm>
              <a:prstGeom prst="ellips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ln w="28575" cmpd="sng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3" name="Connecteur droit 252"/>
              <p:cNvCxnSpPr/>
              <p:nvPr/>
            </p:nvCxnSpPr>
            <p:spPr>
              <a:xfrm>
                <a:off x="4249945" y="3809279"/>
                <a:ext cx="110558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Connecteur droit 253"/>
              <p:cNvCxnSpPr/>
              <p:nvPr/>
            </p:nvCxnSpPr>
            <p:spPr>
              <a:xfrm flipV="1">
                <a:off x="3926521" y="3446334"/>
                <a:ext cx="395914" cy="275527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5" name="Connecteur droit 254"/>
              <p:cNvCxnSpPr/>
              <p:nvPr/>
            </p:nvCxnSpPr>
            <p:spPr>
              <a:xfrm flipV="1">
                <a:off x="4733575" y="3481299"/>
                <a:ext cx="178764" cy="275527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r 6"/>
            <p:cNvGrpSpPr/>
            <p:nvPr/>
          </p:nvGrpSpPr>
          <p:grpSpPr>
            <a:xfrm>
              <a:off x="6098076" y="2289493"/>
              <a:ext cx="897072" cy="474525"/>
              <a:chOff x="6150306" y="843384"/>
              <a:chExt cx="897072" cy="521977"/>
            </a:xfrm>
            <a:solidFill>
              <a:srgbClr val="9DBACF"/>
            </a:solidFill>
          </p:grpSpPr>
          <p:grpSp>
            <p:nvGrpSpPr>
              <p:cNvPr id="186" name="Grouper 185"/>
              <p:cNvGrpSpPr/>
              <p:nvPr/>
            </p:nvGrpSpPr>
            <p:grpSpPr>
              <a:xfrm>
                <a:off x="6279569" y="843384"/>
                <a:ext cx="135861" cy="242655"/>
                <a:chOff x="1441310" y="4987138"/>
                <a:chExt cx="245199" cy="524814"/>
              </a:xfrm>
              <a:grpFill/>
            </p:grpSpPr>
            <p:sp>
              <p:nvSpPr>
                <p:cNvPr id="241" name="Ellipse 240"/>
                <p:cNvSpPr/>
                <p:nvPr/>
              </p:nvSpPr>
              <p:spPr>
                <a:xfrm>
                  <a:off x="1493946" y="4987138"/>
                  <a:ext cx="124727" cy="125255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42" name="Connecteur droit 241"/>
                <p:cNvCxnSpPr/>
                <p:nvPr/>
              </p:nvCxnSpPr>
              <p:spPr>
                <a:xfrm>
                  <a:off x="1555186" y="5120221"/>
                  <a:ext cx="3834" cy="20354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Connecteur droit 242"/>
                <p:cNvCxnSpPr/>
                <p:nvPr/>
              </p:nvCxnSpPr>
              <p:spPr>
                <a:xfrm>
                  <a:off x="1441310" y="5202572"/>
                  <a:ext cx="245199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Connecteur droit 243"/>
                <p:cNvCxnSpPr/>
                <p:nvPr/>
              </p:nvCxnSpPr>
              <p:spPr>
                <a:xfrm flipV="1">
                  <a:off x="1450470" y="5315935"/>
                  <a:ext cx="108549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Connecteur droit 244"/>
                <p:cNvCxnSpPr/>
                <p:nvPr/>
              </p:nvCxnSpPr>
              <p:spPr>
                <a:xfrm flipH="1" flipV="1">
                  <a:off x="1551428" y="5315935"/>
                  <a:ext cx="135081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er 186"/>
              <p:cNvGrpSpPr/>
              <p:nvPr/>
            </p:nvGrpSpPr>
            <p:grpSpPr>
              <a:xfrm>
                <a:off x="6431463" y="1122706"/>
                <a:ext cx="135861" cy="242655"/>
                <a:chOff x="1840739" y="5646642"/>
                <a:chExt cx="245199" cy="524814"/>
              </a:xfrm>
              <a:grpFill/>
            </p:grpSpPr>
            <p:sp>
              <p:nvSpPr>
                <p:cNvPr id="236" name="Ellipse 235"/>
                <p:cNvSpPr/>
                <p:nvPr/>
              </p:nvSpPr>
              <p:spPr>
                <a:xfrm>
                  <a:off x="1893375" y="5646642"/>
                  <a:ext cx="124727" cy="125255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37" name="Connecteur droit 236"/>
                <p:cNvCxnSpPr/>
                <p:nvPr/>
              </p:nvCxnSpPr>
              <p:spPr>
                <a:xfrm>
                  <a:off x="1954615" y="5779725"/>
                  <a:ext cx="3834" cy="20354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Connecteur droit 237"/>
                <p:cNvCxnSpPr/>
                <p:nvPr/>
              </p:nvCxnSpPr>
              <p:spPr>
                <a:xfrm>
                  <a:off x="1840739" y="5862076"/>
                  <a:ext cx="245199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Connecteur droit 238"/>
                <p:cNvCxnSpPr/>
                <p:nvPr/>
              </p:nvCxnSpPr>
              <p:spPr>
                <a:xfrm flipV="1">
                  <a:off x="1849899" y="5975439"/>
                  <a:ext cx="108549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Connecteur droit 239"/>
                <p:cNvCxnSpPr/>
                <p:nvPr/>
              </p:nvCxnSpPr>
              <p:spPr>
                <a:xfrm flipH="1" flipV="1">
                  <a:off x="1950857" y="5975439"/>
                  <a:ext cx="135081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er 187"/>
              <p:cNvGrpSpPr/>
              <p:nvPr/>
            </p:nvGrpSpPr>
            <p:grpSpPr>
              <a:xfrm>
                <a:off x="6257002" y="1065872"/>
                <a:ext cx="135861" cy="242655"/>
                <a:chOff x="1400582" y="5468335"/>
                <a:chExt cx="245199" cy="524814"/>
              </a:xfrm>
              <a:grpFill/>
            </p:grpSpPr>
            <p:sp>
              <p:nvSpPr>
                <p:cNvPr id="231" name="Ellipse 230"/>
                <p:cNvSpPr/>
                <p:nvPr/>
              </p:nvSpPr>
              <p:spPr>
                <a:xfrm>
                  <a:off x="1453218" y="5468335"/>
                  <a:ext cx="124727" cy="125255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32" name="Connecteur droit 231"/>
                <p:cNvCxnSpPr/>
                <p:nvPr/>
              </p:nvCxnSpPr>
              <p:spPr>
                <a:xfrm>
                  <a:off x="1514458" y="5601418"/>
                  <a:ext cx="3834" cy="20354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Connecteur droit 232"/>
                <p:cNvCxnSpPr/>
                <p:nvPr/>
              </p:nvCxnSpPr>
              <p:spPr>
                <a:xfrm>
                  <a:off x="1400582" y="5683769"/>
                  <a:ext cx="245199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Connecteur droit 233"/>
                <p:cNvCxnSpPr/>
                <p:nvPr/>
              </p:nvCxnSpPr>
              <p:spPr>
                <a:xfrm flipV="1">
                  <a:off x="1409742" y="5797132"/>
                  <a:ext cx="108549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Connecteur droit 234"/>
                <p:cNvCxnSpPr/>
                <p:nvPr/>
              </p:nvCxnSpPr>
              <p:spPr>
                <a:xfrm flipH="1" flipV="1">
                  <a:off x="1510700" y="5797132"/>
                  <a:ext cx="135081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er 188"/>
              <p:cNvGrpSpPr/>
              <p:nvPr/>
            </p:nvGrpSpPr>
            <p:grpSpPr>
              <a:xfrm>
                <a:off x="6707241" y="1047584"/>
                <a:ext cx="135861" cy="242655"/>
                <a:chOff x="2213166" y="5428780"/>
                <a:chExt cx="245199" cy="524814"/>
              </a:xfrm>
              <a:grpFill/>
            </p:grpSpPr>
            <p:sp>
              <p:nvSpPr>
                <p:cNvPr id="226" name="Ellipse 225"/>
                <p:cNvSpPr/>
                <p:nvPr/>
              </p:nvSpPr>
              <p:spPr>
                <a:xfrm>
                  <a:off x="2265802" y="5428780"/>
                  <a:ext cx="124727" cy="125255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27" name="Connecteur droit 226"/>
                <p:cNvCxnSpPr/>
                <p:nvPr/>
              </p:nvCxnSpPr>
              <p:spPr>
                <a:xfrm>
                  <a:off x="2327042" y="5561863"/>
                  <a:ext cx="3834" cy="20354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Connecteur droit 227"/>
                <p:cNvCxnSpPr/>
                <p:nvPr/>
              </p:nvCxnSpPr>
              <p:spPr>
                <a:xfrm>
                  <a:off x="2213166" y="5644214"/>
                  <a:ext cx="245199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Connecteur droit 228"/>
                <p:cNvCxnSpPr/>
                <p:nvPr/>
              </p:nvCxnSpPr>
              <p:spPr>
                <a:xfrm flipV="1">
                  <a:off x="2222326" y="5757577"/>
                  <a:ext cx="108549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Connecteur droit 229"/>
                <p:cNvCxnSpPr/>
                <p:nvPr/>
              </p:nvCxnSpPr>
              <p:spPr>
                <a:xfrm flipH="1" flipV="1">
                  <a:off x="2323284" y="5757577"/>
                  <a:ext cx="135081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er 189"/>
              <p:cNvGrpSpPr/>
              <p:nvPr/>
            </p:nvGrpSpPr>
            <p:grpSpPr>
              <a:xfrm>
                <a:off x="6438379" y="878898"/>
                <a:ext cx="135861" cy="242655"/>
                <a:chOff x="1727929" y="5063947"/>
                <a:chExt cx="245199" cy="524814"/>
              </a:xfrm>
              <a:grpFill/>
            </p:grpSpPr>
            <p:sp>
              <p:nvSpPr>
                <p:cNvPr id="221" name="Ellipse 220"/>
                <p:cNvSpPr/>
                <p:nvPr/>
              </p:nvSpPr>
              <p:spPr>
                <a:xfrm>
                  <a:off x="1780565" y="5063947"/>
                  <a:ext cx="124727" cy="125255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22" name="Connecteur droit 221"/>
                <p:cNvCxnSpPr/>
                <p:nvPr/>
              </p:nvCxnSpPr>
              <p:spPr>
                <a:xfrm>
                  <a:off x="1841805" y="5197030"/>
                  <a:ext cx="3834" cy="20354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Connecteur droit 222"/>
                <p:cNvCxnSpPr/>
                <p:nvPr/>
              </p:nvCxnSpPr>
              <p:spPr>
                <a:xfrm>
                  <a:off x="1727929" y="5279381"/>
                  <a:ext cx="245199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Connecteur droit 223"/>
                <p:cNvCxnSpPr/>
                <p:nvPr/>
              </p:nvCxnSpPr>
              <p:spPr>
                <a:xfrm flipV="1">
                  <a:off x="1737089" y="5392744"/>
                  <a:ext cx="108549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Connecteur droit 224"/>
                <p:cNvCxnSpPr/>
                <p:nvPr/>
              </p:nvCxnSpPr>
              <p:spPr>
                <a:xfrm flipH="1" flipV="1">
                  <a:off x="1838047" y="5392744"/>
                  <a:ext cx="135081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er 190"/>
              <p:cNvGrpSpPr/>
              <p:nvPr/>
            </p:nvGrpSpPr>
            <p:grpSpPr>
              <a:xfrm>
                <a:off x="6808787" y="843384"/>
                <a:ext cx="135861" cy="242655"/>
                <a:chOff x="2396435" y="4987138"/>
                <a:chExt cx="245199" cy="524814"/>
              </a:xfrm>
              <a:grpFill/>
            </p:grpSpPr>
            <p:sp>
              <p:nvSpPr>
                <p:cNvPr id="216" name="Ellipse 215"/>
                <p:cNvSpPr/>
                <p:nvPr/>
              </p:nvSpPr>
              <p:spPr>
                <a:xfrm>
                  <a:off x="2449071" y="4987138"/>
                  <a:ext cx="124727" cy="125255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7" name="Connecteur droit 216"/>
                <p:cNvCxnSpPr/>
                <p:nvPr/>
              </p:nvCxnSpPr>
              <p:spPr>
                <a:xfrm>
                  <a:off x="2510311" y="5120221"/>
                  <a:ext cx="3834" cy="20354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Connecteur droit 217"/>
                <p:cNvCxnSpPr/>
                <p:nvPr/>
              </p:nvCxnSpPr>
              <p:spPr>
                <a:xfrm>
                  <a:off x="2396435" y="5202572"/>
                  <a:ext cx="245199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Connecteur droit 218"/>
                <p:cNvCxnSpPr/>
                <p:nvPr/>
              </p:nvCxnSpPr>
              <p:spPr>
                <a:xfrm flipV="1">
                  <a:off x="2405595" y="5315935"/>
                  <a:ext cx="108549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Connecteur droit 219"/>
                <p:cNvCxnSpPr/>
                <p:nvPr/>
              </p:nvCxnSpPr>
              <p:spPr>
                <a:xfrm flipH="1" flipV="1">
                  <a:off x="2506553" y="5315935"/>
                  <a:ext cx="135081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er 191"/>
              <p:cNvGrpSpPr/>
              <p:nvPr/>
            </p:nvGrpSpPr>
            <p:grpSpPr>
              <a:xfrm>
                <a:off x="6566373" y="877856"/>
                <a:ext cx="135861" cy="242655"/>
                <a:chOff x="2002928" y="4925053"/>
                <a:chExt cx="245199" cy="524814"/>
              </a:xfrm>
              <a:grpFill/>
            </p:grpSpPr>
            <p:sp>
              <p:nvSpPr>
                <p:cNvPr id="211" name="Ellipse 210"/>
                <p:cNvSpPr/>
                <p:nvPr/>
              </p:nvSpPr>
              <p:spPr>
                <a:xfrm>
                  <a:off x="2055564" y="4925053"/>
                  <a:ext cx="124727" cy="125255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2" name="Connecteur droit 211"/>
                <p:cNvCxnSpPr/>
                <p:nvPr/>
              </p:nvCxnSpPr>
              <p:spPr>
                <a:xfrm>
                  <a:off x="2116804" y="5058136"/>
                  <a:ext cx="3834" cy="20354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Connecteur droit 212"/>
                <p:cNvCxnSpPr/>
                <p:nvPr/>
              </p:nvCxnSpPr>
              <p:spPr>
                <a:xfrm>
                  <a:off x="2002928" y="5140487"/>
                  <a:ext cx="245199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Connecteur droit 213"/>
                <p:cNvCxnSpPr/>
                <p:nvPr/>
              </p:nvCxnSpPr>
              <p:spPr>
                <a:xfrm flipV="1">
                  <a:off x="2012088" y="5253850"/>
                  <a:ext cx="108549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Connecteur droit 214"/>
                <p:cNvCxnSpPr/>
                <p:nvPr/>
              </p:nvCxnSpPr>
              <p:spPr>
                <a:xfrm flipH="1" flipV="1">
                  <a:off x="2113046" y="5253850"/>
                  <a:ext cx="135081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er 192"/>
              <p:cNvGrpSpPr/>
              <p:nvPr/>
            </p:nvGrpSpPr>
            <p:grpSpPr>
              <a:xfrm>
                <a:off x="6911517" y="968416"/>
                <a:ext cx="135861" cy="242655"/>
                <a:chOff x="2509242" y="5752130"/>
                <a:chExt cx="245199" cy="524814"/>
              </a:xfrm>
              <a:grpFill/>
            </p:grpSpPr>
            <p:sp>
              <p:nvSpPr>
                <p:cNvPr id="206" name="Ellipse 205"/>
                <p:cNvSpPr/>
                <p:nvPr/>
              </p:nvSpPr>
              <p:spPr>
                <a:xfrm>
                  <a:off x="2561878" y="5752130"/>
                  <a:ext cx="124727" cy="125255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07" name="Connecteur droit 206"/>
                <p:cNvCxnSpPr/>
                <p:nvPr/>
              </p:nvCxnSpPr>
              <p:spPr>
                <a:xfrm>
                  <a:off x="2623118" y="5885213"/>
                  <a:ext cx="3834" cy="20354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necteur droit 207"/>
                <p:cNvCxnSpPr/>
                <p:nvPr/>
              </p:nvCxnSpPr>
              <p:spPr>
                <a:xfrm>
                  <a:off x="2509242" y="5967564"/>
                  <a:ext cx="245199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necteur droit 208"/>
                <p:cNvCxnSpPr/>
                <p:nvPr/>
              </p:nvCxnSpPr>
              <p:spPr>
                <a:xfrm flipV="1">
                  <a:off x="2518402" y="6080927"/>
                  <a:ext cx="108549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necteur droit 209"/>
                <p:cNvCxnSpPr/>
                <p:nvPr/>
              </p:nvCxnSpPr>
              <p:spPr>
                <a:xfrm flipH="1" flipV="1">
                  <a:off x="2619360" y="6080927"/>
                  <a:ext cx="135081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er 193"/>
              <p:cNvGrpSpPr/>
              <p:nvPr/>
            </p:nvGrpSpPr>
            <p:grpSpPr>
              <a:xfrm>
                <a:off x="6595827" y="1087059"/>
                <a:ext cx="135861" cy="242655"/>
                <a:chOff x="2012088" y="5775966"/>
                <a:chExt cx="245199" cy="524814"/>
              </a:xfrm>
              <a:grpFill/>
            </p:grpSpPr>
            <p:sp>
              <p:nvSpPr>
                <p:cNvPr id="201" name="Ellipse 200"/>
                <p:cNvSpPr/>
                <p:nvPr/>
              </p:nvSpPr>
              <p:spPr>
                <a:xfrm>
                  <a:off x="2064724" y="5775966"/>
                  <a:ext cx="124727" cy="125255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02" name="Connecteur droit 201"/>
                <p:cNvCxnSpPr/>
                <p:nvPr/>
              </p:nvCxnSpPr>
              <p:spPr>
                <a:xfrm>
                  <a:off x="2125964" y="5909049"/>
                  <a:ext cx="3834" cy="20354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Connecteur droit 202"/>
                <p:cNvCxnSpPr/>
                <p:nvPr/>
              </p:nvCxnSpPr>
              <p:spPr>
                <a:xfrm>
                  <a:off x="2012088" y="5991400"/>
                  <a:ext cx="245199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Connecteur droit 203"/>
                <p:cNvCxnSpPr/>
                <p:nvPr/>
              </p:nvCxnSpPr>
              <p:spPr>
                <a:xfrm flipV="1">
                  <a:off x="2021248" y="6104763"/>
                  <a:ext cx="108549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necteur droit 204"/>
                <p:cNvCxnSpPr/>
                <p:nvPr/>
              </p:nvCxnSpPr>
              <p:spPr>
                <a:xfrm flipH="1" flipV="1">
                  <a:off x="2122206" y="6104763"/>
                  <a:ext cx="135081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er 194"/>
              <p:cNvGrpSpPr/>
              <p:nvPr/>
            </p:nvGrpSpPr>
            <p:grpSpPr>
              <a:xfrm>
                <a:off x="6150306" y="886064"/>
                <a:ext cx="135861" cy="242655"/>
                <a:chOff x="1626230" y="5903602"/>
                <a:chExt cx="245199" cy="524814"/>
              </a:xfrm>
              <a:grpFill/>
            </p:grpSpPr>
            <p:sp>
              <p:nvSpPr>
                <p:cNvPr id="196" name="Ellipse 195"/>
                <p:cNvSpPr/>
                <p:nvPr/>
              </p:nvSpPr>
              <p:spPr>
                <a:xfrm>
                  <a:off x="1678866" y="5903602"/>
                  <a:ext cx="124727" cy="125255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97" name="Connecteur droit 196"/>
                <p:cNvCxnSpPr/>
                <p:nvPr/>
              </p:nvCxnSpPr>
              <p:spPr>
                <a:xfrm>
                  <a:off x="1740106" y="6036685"/>
                  <a:ext cx="3834" cy="20354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>
                  <a:off x="1626230" y="6119036"/>
                  <a:ext cx="245199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Connecteur droit 198"/>
                <p:cNvCxnSpPr/>
                <p:nvPr/>
              </p:nvCxnSpPr>
              <p:spPr>
                <a:xfrm flipV="1">
                  <a:off x="1635390" y="6232399"/>
                  <a:ext cx="108549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Connecteur droit 199"/>
                <p:cNvCxnSpPr/>
                <p:nvPr/>
              </p:nvCxnSpPr>
              <p:spPr>
                <a:xfrm flipH="1" flipV="1">
                  <a:off x="1736348" y="6232399"/>
                  <a:ext cx="135081" cy="196017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er 7"/>
            <p:cNvGrpSpPr/>
            <p:nvPr/>
          </p:nvGrpSpPr>
          <p:grpSpPr>
            <a:xfrm>
              <a:off x="1111274" y="2267263"/>
              <a:ext cx="956170" cy="496175"/>
              <a:chOff x="1226907" y="798838"/>
              <a:chExt cx="2402185" cy="1073125"/>
            </a:xfrm>
            <a:solidFill>
              <a:srgbClr val="9DBACF"/>
            </a:solidFill>
          </p:grpSpPr>
          <p:sp>
            <p:nvSpPr>
              <p:cNvPr id="156" name="Rectangle 155"/>
              <p:cNvSpPr/>
              <p:nvPr/>
            </p:nvSpPr>
            <p:spPr>
              <a:xfrm>
                <a:off x="1231675" y="1054682"/>
                <a:ext cx="563010" cy="811830"/>
              </a:xfrm>
              <a:prstGeom prst="rect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7" name="Connecteur droit 156"/>
              <p:cNvCxnSpPr/>
              <p:nvPr/>
            </p:nvCxnSpPr>
            <p:spPr>
              <a:xfrm flipV="1">
                <a:off x="1231675" y="798838"/>
                <a:ext cx="462825" cy="255845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/>
              <p:cNvCxnSpPr/>
              <p:nvPr/>
            </p:nvCxnSpPr>
            <p:spPr>
              <a:xfrm flipV="1">
                <a:off x="1779422" y="798838"/>
                <a:ext cx="408355" cy="255846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/>
              <p:cNvCxnSpPr/>
              <p:nvPr/>
            </p:nvCxnSpPr>
            <p:spPr>
              <a:xfrm flipV="1">
                <a:off x="1650525" y="809334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/>
              <p:nvPr/>
            </p:nvCxnSpPr>
            <p:spPr>
              <a:xfrm flipV="1">
                <a:off x="1246938" y="1236107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/>
              <p:cNvCxnSpPr/>
              <p:nvPr/>
            </p:nvCxnSpPr>
            <p:spPr>
              <a:xfrm flipV="1">
                <a:off x="1231675" y="1390386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/>
              <p:cNvCxnSpPr/>
              <p:nvPr/>
            </p:nvCxnSpPr>
            <p:spPr>
              <a:xfrm flipV="1">
                <a:off x="1226907" y="1544665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/>
              <p:cNvCxnSpPr/>
              <p:nvPr/>
            </p:nvCxnSpPr>
            <p:spPr>
              <a:xfrm flipV="1">
                <a:off x="1232634" y="1698944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4" name="Rectangle 163"/>
              <p:cNvSpPr/>
              <p:nvPr/>
            </p:nvSpPr>
            <p:spPr>
              <a:xfrm>
                <a:off x="1951853" y="1054682"/>
                <a:ext cx="563010" cy="811830"/>
              </a:xfrm>
              <a:prstGeom prst="rect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5" name="Connecteur droit 164"/>
              <p:cNvCxnSpPr/>
              <p:nvPr/>
            </p:nvCxnSpPr>
            <p:spPr>
              <a:xfrm flipV="1">
                <a:off x="1951853" y="798838"/>
                <a:ext cx="462825" cy="255845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/>
              <p:cNvCxnSpPr/>
              <p:nvPr/>
            </p:nvCxnSpPr>
            <p:spPr>
              <a:xfrm flipV="1">
                <a:off x="2499600" y="798838"/>
                <a:ext cx="408355" cy="255846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onnecteur droit 166"/>
              <p:cNvCxnSpPr/>
              <p:nvPr/>
            </p:nvCxnSpPr>
            <p:spPr>
              <a:xfrm flipV="1">
                <a:off x="2370703" y="809334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Connecteur droit 167"/>
              <p:cNvCxnSpPr/>
              <p:nvPr/>
            </p:nvCxnSpPr>
            <p:spPr>
              <a:xfrm flipV="1">
                <a:off x="1967116" y="1236107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Connecteur droit 168"/>
              <p:cNvCxnSpPr/>
              <p:nvPr/>
            </p:nvCxnSpPr>
            <p:spPr>
              <a:xfrm flipV="1">
                <a:off x="1951853" y="1390386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Connecteur droit 169"/>
              <p:cNvCxnSpPr/>
              <p:nvPr/>
            </p:nvCxnSpPr>
            <p:spPr>
              <a:xfrm flipV="1">
                <a:off x="1947085" y="1544665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Connecteur droit 170"/>
              <p:cNvCxnSpPr/>
              <p:nvPr/>
            </p:nvCxnSpPr>
            <p:spPr>
              <a:xfrm flipV="1">
                <a:off x="1952812" y="1698944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2" name="Rectangle 171"/>
              <p:cNvSpPr/>
              <p:nvPr/>
            </p:nvSpPr>
            <p:spPr>
              <a:xfrm>
                <a:off x="2672031" y="1054682"/>
                <a:ext cx="563010" cy="811830"/>
              </a:xfrm>
              <a:prstGeom prst="rect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3" name="Connecteur droit 172"/>
              <p:cNvCxnSpPr/>
              <p:nvPr/>
            </p:nvCxnSpPr>
            <p:spPr>
              <a:xfrm flipV="1">
                <a:off x="2672031" y="798838"/>
                <a:ext cx="462825" cy="255845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Connecteur droit 173"/>
              <p:cNvCxnSpPr/>
              <p:nvPr/>
            </p:nvCxnSpPr>
            <p:spPr>
              <a:xfrm flipV="1">
                <a:off x="3219778" y="798838"/>
                <a:ext cx="408355" cy="255846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Connecteur droit 174"/>
              <p:cNvCxnSpPr/>
              <p:nvPr/>
            </p:nvCxnSpPr>
            <p:spPr>
              <a:xfrm flipV="1">
                <a:off x="3090881" y="809334"/>
                <a:ext cx="514167" cy="2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75"/>
              <p:cNvCxnSpPr/>
              <p:nvPr/>
            </p:nvCxnSpPr>
            <p:spPr>
              <a:xfrm flipV="1">
                <a:off x="2687294" y="1236107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/>
              <p:cNvCxnSpPr/>
              <p:nvPr/>
            </p:nvCxnSpPr>
            <p:spPr>
              <a:xfrm flipV="1">
                <a:off x="2672031" y="1390386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Connecteur droit 177"/>
              <p:cNvCxnSpPr/>
              <p:nvPr/>
            </p:nvCxnSpPr>
            <p:spPr>
              <a:xfrm flipV="1">
                <a:off x="2667263" y="1544665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Connecteur droit 178"/>
              <p:cNvCxnSpPr/>
              <p:nvPr/>
            </p:nvCxnSpPr>
            <p:spPr>
              <a:xfrm flipV="1">
                <a:off x="2672990" y="1698944"/>
                <a:ext cx="547747" cy="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Connecteur droit 179"/>
              <p:cNvCxnSpPr/>
              <p:nvPr/>
            </p:nvCxnSpPr>
            <p:spPr>
              <a:xfrm flipV="1">
                <a:off x="2187777" y="809335"/>
                <a:ext cx="0" cy="115458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Connecteur droit 180"/>
              <p:cNvCxnSpPr/>
              <p:nvPr/>
            </p:nvCxnSpPr>
            <p:spPr>
              <a:xfrm flipV="1">
                <a:off x="2896412" y="814791"/>
                <a:ext cx="0" cy="115458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Connecteur droit 181"/>
              <p:cNvCxnSpPr/>
              <p:nvPr/>
            </p:nvCxnSpPr>
            <p:spPr>
              <a:xfrm flipV="1">
                <a:off x="3605048" y="820248"/>
                <a:ext cx="0" cy="790418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/>
              <p:cNvCxnSpPr/>
              <p:nvPr/>
            </p:nvCxnSpPr>
            <p:spPr>
              <a:xfrm flipV="1">
                <a:off x="3220737" y="1610666"/>
                <a:ext cx="408355" cy="255846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183"/>
              <p:cNvCxnSpPr/>
              <p:nvPr/>
            </p:nvCxnSpPr>
            <p:spPr>
              <a:xfrm flipV="1">
                <a:off x="2500969" y="1774991"/>
                <a:ext cx="171062" cy="9152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Connecteur droit 184"/>
              <p:cNvCxnSpPr/>
              <p:nvPr/>
            </p:nvCxnSpPr>
            <p:spPr>
              <a:xfrm flipV="1">
                <a:off x="1771255" y="1780442"/>
                <a:ext cx="171062" cy="91521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ZoneTexte 8"/>
            <p:cNvSpPr txBox="1"/>
            <p:nvPr/>
          </p:nvSpPr>
          <p:spPr>
            <a:xfrm>
              <a:off x="722657" y="1649947"/>
              <a:ext cx="1762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YOU DEPOSIT YOUR PREPRINT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IN AN OPEN ARCHIVE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&amp; OBTAIN A DOI</a:t>
              </a:r>
              <a:endParaRPr lang="fr-FR" sz="800" dirty="0">
                <a:solidFill>
                  <a:prstClr val="black"/>
                </a:solidFill>
                <a:latin typeface="Bangla MN"/>
                <a:cs typeface="Bangla MN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69185" y="1673548"/>
              <a:ext cx="1688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IF A MEMBER IS INTERESTED,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 WE REVIEW &amp; RECOMMEND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YOUR PREPRINT FOR FREE</a:t>
              </a:r>
              <a:endParaRPr lang="fr-FR" sz="800" dirty="0">
                <a:solidFill>
                  <a:prstClr val="black"/>
                </a:solidFill>
                <a:latin typeface="Bangla MN"/>
                <a:cs typeface="Bangla MN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576724" y="1660565"/>
              <a:ext cx="18601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WE PUBLICIZE</a:t>
              </a:r>
              <a:r>
                <a:rPr lang="fr-FR" sz="800" dirty="0">
                  <a:solidFill>
                    <a:prstClr val="black"/>
                  </a:solidFill>
                  <a:latin typeface="Bangla MN"/>
                  <a:cs typeface="Bangla MN"/>
                </a:rPr>
                <a:t> </a:t>
              </a: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YOUR RECOMMENDED PREPRINT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>
                  <a:solidFill>
                    <a:prstClr val="black"/>
                  </a:solidFill>
                  <a:latin typeface="Bangla MN"/>
                  <a:cs typeface="Bangla MN"/>
                </a:rPr>
                <a:t>ON OUR WEBSITE </a:t>
              </a: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AND </a:t>
              </a:r>
              <a:r>
                <a:rPr lang="fr-FR" sz="800" dirty="0">
                  <a:solidFill>
                    <a:prstClr val="black"/>
                  </a:solidFill>
                  <a:latin typeface="Bangla MN"/>
                  <a:cs typeface="Bangla MN"/>
                </a:rPr>
                <a:t>THROUGH </a:t>
              </a: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SOCIAL </a:t>
              </a:r>
              <a:r>
                <a:rPr lang="fr-FR" sz="800" dirty="0">
                  <a:solidFill>
                    <a:prstClr val="black"/>
                  </a:solidFill>
                  <a:latin typeface="Bangla MN"/>
                  <a:cs typeface="Bangla MN"/>
                </a:rPr>
                <a:t>MEDIA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800" dirty="0">
                <a:solidFill>
                  <a:prstClr val="black"/>
                </a:solidFill>
                <a:latin typeface="Bangla MN"/>
                <a:cs typeface="Bangla MN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432606" y="1681320"/>
              <a:ext cx="15119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YOU REQUEST A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RECOMMENDATION FROM</a:t>
              </a:r>
              <a:endParaRPr lang="fr-FR" sz="800" dirty="0">
                <a:solidFill>
                  <a:prstClr val="black"/>
                </a:solidFill>
                <a:latin typeface="Bangla MN"/>
                <a:cs typeface="Bangla MN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336123" y="1652964"/>
              <a:ext cx="1547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YOUR PREPRINT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IS RECOGNISED BY PEERS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>
                  <a:solidFill>
                    <a:prstClr val="black"/>
                  </a:solidFill>
                  <a:latin typeface="Bangla MN"/>
                  <a:cs typeface="Bangla MN"/>
                </a:rPr>
                <a:t>AND </a:t>
              </a:r>
              <a:r>
                <a:rPr lang="fr-FR" sz="800" dirty="0" smtClean="0">
                  <a:solidFill>
                    <a:prstClr val="black"/>
                  </a:solidFill>
                  <a:latin typeface="Bangla MN"/>
                  <a:cs typeface="Bangla MN"/>
                </a:rPr>
                <a:t>CAN BE CITED</a:t>
              </a:r>
              <a:endParaRPr lang="fr-FR" sz="800" dirty="0">
                <a:solidFill>
                  <a:prstClr val="black"/>
                </a:solidFill>
                <a:latin typeface="Bangla MN"/>
                <a:cs typeface="Bangla MN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800" dirty="0">
                <a:solidFill>
                  <a:prstClr val="black"/>
                </a:solidFill>
                <a:latin typeface="Bangla MN"/>
                <a:cs typeface="Bangla MN"/>
              </a:endParaRPr>
            </a:p>
          </p:txBody>
        </p:sp>
        <p:grpSp>
          <p:nvGrpSpPr>
            <p:cNvPr id="14" name="Grouper 13"/>
            <p:cNvGrpSpPr/>
            <p:nvPr/>
          </p:nvGrpSpPr>
          <p:grpSpPr>
            <a:xfrm>
              <a:off x="7750137" y="2254694"/>
              <a:ext cx="780298" cy="517475"/>
              <a:chOff x="7619413" y="781036"/>
              <a:chExt cx="858328" cy="569223"/>
            </a:xfrm>
            <a:solidFill>
              <a:srgbClr val="9DBACF"/>
            </a:solidFill>
          </p:grpSpPr>
          <p:grpSp>
            <p:nvGrpSpPr>
              <p:cNvPr id="24" name="Grouper 23"/>
              <p:cNvGrpSpPr/>
              <p:nvPr/>
            </p:nvGrpSpPr>
            <p:grpSpPr>
              <a:xfrm>
                <a:off x="7873850" y="807999"/>
                <a:ext cx="292429" cy="478858"/>
                <a:chOff x="2802236" y="2732594"/>
                <a:chExt cx="734668" cy="1035672"/>
              </a:xfrm>
              <a:grp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2802236" y="2732594"/>
                  <a:ext cx="734668" cy="1035672"/>
                </a:xfrm>
                <a:prstGeom prst="rect">
                  <a:avLst/>
                </a:prstGeom>
                <a:grp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7" name="Connecteur droit 146"/>
                <p:cNvCxnSpPr/>
                <p:nvPr/>
              </p:nvCxnSpPr>
              <p:spPr>
                <a:xfrm>
                  <a:off x="2897103" y="2841404"/>
                  <a:ext cx="555840" cy="0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necteur droit 147"/>
                <p:cNvCxnSpPr/>
                <p:nvPr/>
              </p:nvCxnSpPr>
              <p:spPr>
                <a:xfrm>
                  <a:off x="2897103" y="2942080"/>
                  <a:ext cx="555840" cy="0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necteur droit 148"/>
                <p:cNvCxnSpPr/>
                <p:nvPr/>
              </p:nvCxnSpPr>
              <p:spPr>
                <a:xfrm>
                  <a:off x="2897103" y="3042756"/>
                  <a:ext cx="555840" cy="0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necteur droit 149"/>
                <p:cNvCxnSpPr/>
                <p:nvPr/>
              </p:nvCxnSpPr>
              <p:spPr>
                <a:xfrm>
                  <a:off x="2897103" y="3143432"/>
                  <a:ext cx="555840" cy="0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necteur droit 150"/>
                <p:cNvCxnSpPr/>
                <p:nvPr/>
              </p:nvCxnSpPr>
              <p:spPr>
                <a:xfrm>
                  <a:off x="2897103" y="3244108"/>
                  <a:ext cx="555840" cy="0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Connecteur droit 151"/>
                <p:cNvCxnSpPr/>
                <p:nvPr/>
              </p:nvCxnSpPr>
              <p:spPr>
                <a:xfrm>
                  <a:off x="2897103" y="3344784"/>
                  <a:ext cx="555840" cy="0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necteur droit 152"/>
                <p:cNvCxnSpPr/>
                <p:nvPr/>
              </p:nvCxnSpPr>
              <p:spPr>
                <a:xfrm>
                  <a:off x="2897103" y="3445460"/>
                  <a:ext cx="555840" cy="0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necteur droit 153"/>
                <p:cNvCxnSpPr/>
                <p:nvPr/>
              </p:nvCxnSpPr>
              <p:spPr>
                <a:xfrm>
                  <a:off x="2897103" y="3546136"/>
                  <a:ext cx="555840" cy="0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Connecteur droit 154"/>
                <p:cNvCxnSpPr/>
                <p:nvPr/>
              </p:nvCxnSpPr>
              <p:spPr>
                <a:xfrm>
                  <a:off x="2897103" y="3646812"/>
                  <a:ext cx="555840" cy="0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er 24"/>
              <p:cNvGrpSpPr/>
              <p:nvPr/>
            </p:nvGrpSpPr>
            <p:grpSpPr>
              <a:xfrm>
                <a:off x="8227256" y="824872"/>
                <a:ext cx="98085" cy="138315"/>
                <a:chOff x="8227256" y="824872"/>
                <a:chExt cx="98085" cy="138315"/>
              </a:xfrm>
              <a:grp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8227256" y="824872"/>
                  <a:ext cx="98085" cy="138315"/>
                </a:xfrm>
                <a:prstGeom prst="rect">
                  <a:avLst/>
                </a:prstGeom>
                <a:grpFill/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37" name="Connecteur droit 136"/>
                <p:cNvCxnSpPr/>
                <p:nvPr/>
              </p:nvCxnSpPr>
              <p:spPr>
                <a:xfrm>
                  <a:off x="8239922" y="83940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necteur droit 137"/>
                <p:cNvCxnSpPr/>
                <p:nvPr/>
              </p:nvCxnSpPr>
              <p:spPr>
                <a:xfrm>
                  <a:off x="8239922" y="852849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necteur droit 138"/>
                <p:cNvCxnSpPr/>
                <p:nvPr/>
              </p:nvCxnSpPr>
              <p:spPr>
                <a:xfrm>
                  <a:off x="8239922" y="86629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necteur droit 139"/>
                <p:cNvCxnSpPr/>
                <p:nvPr/>
              </p:nvCxnSpPr>
              <p:spPr>
                <a:xfrm>
                  <a:off x="8239922" y="879740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necteur droit 140"/>
                <p:cNvCxnSpPr/>
                <p:nvPr/>
              </p:nvCxnSpPr>
              <p:spPr>
                <a:xfrm>
                  <a:off x="8239922" y="893185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necteur droit 141"/>
                <p:cNvCxnSpPr/>
                <p:nvPr/>
              </p:nvCxnSpPr>
              <p:spPr>
                <a:xfrm>
                  <a:off x="8239922" y="90663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necteur droit 142"/>
                <p:cNvCxnSpPr/>
                <p:nvPr/>
              </p:nvCxnSpPr>
              <p:spPr>
                <a:xfrm>
                  <a:off x="8239922" y="920076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necteur droit 143"/>
                <p:cNvCxnSpPr/>
                <p:nvPr/>
              </p:nvCxnSpPr>
              <p:spPr>
                <a:xfrm>
                  <a:off x="8239922" y="93352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necteur droit 144"/>
                <p:cNvCxnSpPr/>
                <p:nvPr/>
              </p:nvCxnSpPr>
              <p:spPr>
                <a:xfrm>
                  <a:off x="8239922" y="946967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er 25"/>
              <p:cNvGrpSpPr/>
              <p:nvPr/>
            </p:nvGrpSpPr>
            <p:grpSpPr>
              <a:xfrm>
                <a:off x="7619413" y="963187"/>
                <a:ext cx="98085" cy="138315"/>
                <a:chOff x="8227256" y="824872"/>
                <a:chExt cx="98085" cy="138315"/>
              </a:xfrm>
              <a:grp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8227256" y="824872"/>
                  <a:ext cx="98085" cy="138315"/>
                </a:xfrm>
                <a:prstGeom prst="rect">
                  <a:avLst/>
                </a:prstGeom>
                <a:grpFill/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7" name="Connecteur droit 126"/>
                <p:cNvCxnSpPr/>
                <p:nvPr/>
              </p:nvCxnSpPr>
              <p:spPr>
                <a:xfrm>
                  <a:off x="8239922" y="83940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/>
                <p:cNvCxnSpPr/>
                <p:nvPr/>
              </p:nvCxnSpPr>
              <p:spPr>
                <a:xfrm>
                  <a:off x="8239922" y="852849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128"/>
                <p:cNvCxnSpPr/>
                <p:nvPr/>
              </p:nvCxnSpPr>
              <p:spPr>
                <a:xfrm>
                  <a:off x="8239922" y="86629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cteur droit 129"/>
                <p:cNvCxnSpPr/>
                <p:nvPr/>
              </p:nvCxnSpPr>
              <p:spPr>
                <a:xfrm>
                  <a:off x="8239922" y="879740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necteur droit 130"/>
                <p:cNvCxnSpPr/>
                <p:nvPr/>
              </p:nvCxnSpPr>
              <p:spPr>
                <a:xfrm>
                  <a:off x="8239922" y="893185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necteur droit 131"/>
                <p:cNvCxnSpPr/>
                <p:nvPr/>
              </p:nvCxnSpPr>
              <p:spPr>
                <a:xfrm>
                  <a:off x="8239922" y="90663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necteur droit 132"/>
                <p:cNvCxnSpPr/>
                <p:nvPr/>
              </p:nvCxnSpPr>
              <p:spPr>
                <a:xfrm>
                  <a:off x="8239922" y="920076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eur droit 133"/>
                <p:cNvCxnSpPr/>
                <p:nvPr/>
              </p:nvCxnSpPr>
              <p:spPr>
                <a:xfrm>
                  <a:off x="8239922" y="93352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necteur droit 134"/>
                <p:cNvCxnSpPr/>
                <p:nvPr/>
              </p:nvCxnSpPr>
              <p:spPr>
                <a:xfrm>
                  <a:off x="8239922" y="946967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er 26"/>
              <p:cNvGrpSpPr/>
              <p:nvPr/>
            </p:nvGrpSpPr>
            <p:grpSpPr>
              <a:xfrm>
                <a:off x="7751086" y="945459"/>
                <a:ext cx="98085" cy="138315"/>
                <a:chOff x="8227256" y="824872"/>
                <a:chExt cx="98085" cy="138315"/>
              </a:xfrm>
              <a:grp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8227256" y="824872"/>
                  <a:ext cx="98085" cy="138315"/>
                </a:xfrm>
                <a:prstGeom prst="rect">
                  <a:avLst/>
                </a:prstGeom>
                <a:grpFill/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7" name="Connecteur droit 116"/>
                <p:cNvCxnSpPr/>
                <p:nvPr/>
              </p:nvCxnSpPr>
              <p:spPr>
                <a:xfrm>
                  <a:off x="8239922" y="83940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Connecteur droit 117"/>
                <p:cNvCxnSpPr/>
                <p:nvPr/>
              </p:nvCxnSpPr>
              <p:spPr>
                <a:xfrm>
                  <a:off x="8239922" y="852849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eur droit 118"/>
                <p:cNvCxnSpPr/>
                <p:nvPr/>
              </p:nvCxnSpPr>
              <p:spPr>
                <a:xfrm>
                  <a:off x="8239922" y="86629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necteur droit 119"/>
                <p:cNvCxnSpPr/>
                <p:nvPr/>
              </p:nvCxnSpPr>
              <p:spPr>
                <a:xfrm>
                  <a:off x="8239922" y="879740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Connecteur droit 120"/>
                <p:cNvCxnSpPr/>
                <p:nvPr/>
              </p:nvCxnSpPr>
              <p:spPr>
                <a:xfrm>
                  <a:off x="8239922" y="893185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necteur droit 121"/>
                <p:cNvCxnSpPr/>
                <p:nvPr/>
              </p:nvCxnSpPr>
              <p:spPr>
                <a:xfrm>
                  <a:off x="8239922" y="90663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necteur droit 122"/>
                <p:cNvCxnSpPr/>
                <p:nvPr/>
              </p:nvCxnSpPr>
              <p:spPr>
                <a:xfrm>
                  <a:off x="8239922" y="920076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123"/>
                <p:cNvCxnSpPr/>
                <p:nvPr/>
              </p:nvCxnSpPr>
              <p:spPr>
                <a:xfrm>
                  <a:off x="8239922" y="93352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124"/>
                <p:cNvCxnSpPr/>
                <p:nvPr/>
              </p:nvCxnSpPr>
              <p:spPr>
                <a:xfrm>
                  <a:off x="8239922" y="946967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er 27"/>
              <p:cNvGrpSpPr/>
              <p:nvPr/>
            </p:nvGrpSpPr>
            <p:grpSpPr>
              <a:xfrm>
                <a:off x="7632079" y="1199537"/>
                <a:ext cx="98085" cy="138315"/>
                <a:chOff x="8227256" y="824872"/>
                <a:chExt cx="98085" cy="138315"/>
              </a:xfrm>
              <a:grpFill/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8227256" y="824872"/>
                  <a:ext cx="98085" cy="138315"/>
                </a:xfrm>
                <a:prstGeom prst="rect">
                  <a:avLst/>
                </a:prstGeom>
                <a:grpFill/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7" name="Connecteur droit 106"/>
                <p:cNvCxnSpPr/>
                <p:nvPr/>
              </p:nvCxnSpPr>
              <p:spPr>
                <a:xfrm>
                  <a:off x="8239922" y="83940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Connecteur droit 107"/>
                <p:cNvCxnSpPr/>
                <p:nvPr/>
              </p:nvCxnSpPr>
              <p:spPr>
                <a:xfrm>
                  <a:off x="8239922" y="852849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necteur droit 108"/>
                <p:cNvCxnSpPr/>
                <p:nvPr/>
              </p:nvCxnSpPr>
              <p:spPr>
                <a:xfrm>
                  <a:off x="8239922" y="86629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Connecteur droit 109"/>
                <p:cNvCxnSpPr/>
                <p:nvPr/>
              </p:nvCxnSpPr>
              <p:spPr>
                <a:xfrm>
                  <a:off x="8239922" y="879740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necteur droit 110"/>
                <p:cNvCxnSpPr/>
                <p:nvPr/>
              </p:nvCxnSpPr>
              <p:spPr>
                <a:xfrm>
                  <a:off x="8239922" y="893185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necteur droit 111"/>
                <p:cNvCxnSpPr/>
                <p:nvPr/>
              </p:nvCxnSpPr>
              <p:spPr>
                <a:xfrm>
                  <a:off x="8239922" y="90663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eur droit 112"/>
                <p:cNvCxnSpPr/>
                <p:nvPr/>
              </p:nvCxnSpPr>
              <p:spPr>
                <a:xfrm>
                  <a:off x="8239922" y="920076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necteur droit 113"/>
                <p:cNvCxnSpPr/>
                <p:nvPr/>
              </p:nvCxnSpPr>
              <p:spPr>
                <a:xfrm>
                  <a:off x="8239922" y="93352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Connecteur droit 114"/>
                <p:cNvCxnSpPr/>
                <p:nvPr/>
              </p:nvCxnSpPr>
              <p:spPr>
                <a:xfrm>
                  <a:off x="8239922" y="946967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er 28"/>
              <p:cNvGrpSpPr/>
              <p:nvPr/>
            </p:nvGrpSpPr>
            <p:grpSpPr>
              <a:xfrm>
                <a:off x="8216047" y="1015461"/>
                <a:ext cx="98085" cy="138315"/>
                <a:chOff x="8227256" y="824872"/>
                <a:chExt cx="98085" cy="138315"/>
              </a:xfrm>
              <a:grp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8227256" y="824872"/>
                  <a:ext cx="98085" cy="138315"/>
                </a:xfrm>
                <a:prstGeom prst="rect">
                  <a:avLst/>
                </a:prstGeom>
                <a:grpFill/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7" name="Connecteur droit 96"/>
                <p:cNvCxnSpPr/>
                <p:nvPr/>
              </p:nvCxnSpPr>
              <p:spPr>
                <a:xfrm>
                  <a:off x="8239922" y="83940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Connecteur droit 97"/>
                <p:cNvCxnSpPr/>
                <p:nvPr/>
              </p:nvCxnSpPr>
              <p:spPr>
                <a:xfrm>
                  <a:off x="8239922" y="852849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necteur droit 98"/>
                <p:cNvCxnSpPr/>
                <p:nvPr/>
              </p:nvCxnSpPr>
              <p:spPr>
                <a:xfrm>
                  <a:off x="8239922" y="86629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Connecteur droit 99"/>
                <p:cNvCxnSpPr/>
                <p:nvPr/>
              </p:nvCxnSpPr>
              <p:spPr>
                <a:xfrm>
                  <a:off x="8239922" y="879740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cteur droit 100"/>
                <p:cNvCxnSpPr/>
                <p:nvPr/>
              </p:nvCxnSpPr>
              <p:spPr>
                <a:xfrm>
                  <a:off x="8239922" y="893185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101"/>
                <p:cNvCxnSpPr/>
                <p:nvPr/>
              </p:nvCxnSpPr>
              <p:spPr>
                <a:xfrm>
                  <a:off x="8239922" y="90663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necteur droit 102"/>
                <p:cNvCxnSpPr/>
                <p:nvPr/>
              </p:nvCxnSpPr>
              <p:spPr>
                <a:xfrm>
                  <a:off x="8239922" y="920076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Connecteur droit 103"/>
                <p:cNvCxnSpPr/>
                <p:nvPr/>
              </p:nvCxnSpPr>
              <p:spPr>
                <a:xfrm>
                  <a:off x="8239922" y="93352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Connecteur droit 104"/>
                <p:cNvCxnSpPr/>
                <p:nvPr/>
              </p:nvCxnSpPr>
              <p:spPr>
                <a:xfrm>
                  <a:off x="8239922" y="946967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er 29"/>
              <p:cNvGrpSpPr/>
              <p:nvPr/>
            </p:nvGrpSpPr>
            <p:grpSpPr>
              <a:xfrm>
                <a:off x="7668456" y="789151"/>
                <a:ext cx="98085" cy="138315"/>
                <a:chOff x="8227256" y="824872"/>
                <a:chExt cx="98085" cy="138315"/>
              </a:xfrm>
              <a:grp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8227256" y="824872"/>
                  <a:ext cx="98085" cy="138315"/>
                </a:xfrm>
                <a:prstGeom prst="rect">
                  <a:avLst/>
                </a:prstGeom>
                <a:grpFill/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7" name="Connecteur droit 86"/>
                <p:cNvCxnSpPr/>
                <p:nvPr/>
              </p:nvCxnSpPr>
              <p:spPr>
                <a:xfrm>
                  <a:off x="8239922" y="83940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cteur droit 87"/>
                <p:cNvCxnSpPr/>
                <p:nvPr/>
              </p:nvCxnSpPr>
              <p:spPr>
                <a:xfrm>
                  <a:off x="8239922" y="852849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cteur droit 88"/>
                <p:cNvCxnSpPr/>
                <p:nvPr/>
              </p:nvCxnSpPr>
              <p:spPr>
                <a:xfrm>
                  <a:off x="8239922" y="86629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cteur droit 89"/>
                <p:cNvCxnSpPr/>
                <p:nvPr/>
              </p:nvCxnSpPr>
              <p:spPr>
                <a:xfrm>
                  <a:off x="8239922" y="879740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cteur droit 90"/>
                <p:cNvCxnSpPr/>
                <p:nvPr/>
              </p:nvCxnSpPr>
              <p:spPr>
                <a:xfrm>
                  <a:off x="8239922" y="893185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eur droit 91"/>
                <p:cNvCxnSpPr/>
                <p:nvPr/>
              </p:nvCxnSpPr>
              <p:spPr>
                <a:xfrm>
                  <a:off x="8239922" y="90663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eur droit 92"/>
                <p:cNvCxnSpPr/>
                <p:nvPr/>
              </p:nvCxnSpPr>
              <p:spPr>
                <a:xfrm>
                  <a:off x="8239922" y="920076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cteur droit 93"/>
                <p:cNvCxnSpPr/>
                <p:nvPr/>
              </p:nvCxnSpPr>
              <p:spPr>
                <a:xfrm>
                  <a:off x="8239922" y="93352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Connecteur droit 94"/>
                <p:cNvCxnSpPr/>
                <p:nvPr/>
              </p:nvCxnSpPr>
              <p:spPr>
                <a:xfrm>
                  <a:off x="8239922" y="946967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er 30"/>
              <p:cNvGrpSpPr/>
              <p:nvPr/>
            </p:nvGrpSpPr>
            <p:grpSpPr>
              <a:xfrm>
                <a:off x="8379656" y="977272"/>
                <a:ext cx="98085" cy="138315"/>
                <a:chOff x="8227256" y="824872"/>
                <a:chExt cx="98085" cy="138315"/>
              </a:xfrm>
              <a:grp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8227256" y="824872"/>
                  <a:ext cx="98085" cy="138315"/>
                </a:xfrm>
                <a:prstGeom prst="rect">
                  <a:avLst/>
                </a:prstGeom>
                <a:grpFill/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7" name="Connecteur droit 76"/>
                <p:cNvCxnSpPr/>
                <p:nvPr/>
              </p:nvCxnSpPr>
              <p:spPr>
                <a:xfrm>
                  <a:off x="8239922" y="83940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/>
                <p:cNvCxnSpPr/>
                <p:nvPr/>
              </p:nvCxnSpPr>
              <p:spPr>
                <a:xfrm>
                  <a:off x="8239922" y="852849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droit 78"/>
                <p:cNvCxnSpPr/>
                <p:nvPr/>
              </p:nvCxnSpPr>
              <p:spPr>
                <a:xfrm>
                  <a:off x="8239922" y="86629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79"/>
                <p:cNvCxnSpPr/>
                <p:nvPr/>
              </p:nvCxnSpPr>
              <p:spPr>
                <a:xfrm>
                  <a:off x="8239922" y="879740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eur droit 80"/>
                <p:cNvCxnSpPr/>
                <p:nvPr/>
              </p:nvCxnSpPr>
              <p:spPr>
                <a:xfrm>
                  <a:off x="8239922" y="893185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eur droit 81"/>
                <p:cNvCxnSpPr/>
                <p:nvPr/>
              </p:nvCxnSpPr>
              <p:spPr>
                <a:xfrm>
                  <a:off x="8239922" y="90663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eur droit 82"/>
                <p:cNvCxnSpPr/>
                <p:nvPr/>
              </p:nvCxnSpPr>
              <p:spPr>
                <a:xfrm>
                  <a:off x="8239922" y="920076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eur droit 83"/>
                <p:cNvCxnSpPr/>
                <p:nvPr/>
              </p:nvCxnSpPr>
              <p:spPr>
                <a:xfrm>
                  <a:off x="8239922" y="93352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cteur droit 84"/>
                <p:cNvCxnSpPr/>
                <p:nvPr/>
              </p:nvCxnSpPr>
              <p:spPr>
                <a:xfrm>
                  <a:off x="8239922" y="946967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er 31"/>
              <p:cNvGrpSpPr/>
              <p:nvPr/>
            </p:nvGrpSpPr>
            <p:grpSpPr>
              <a:xfrm>
                <a:off x="8330613" y="1180410"/>
                <a:ext cx="98085" cy="138315"/>
                <a:chOff x="8227256" y="824872"/>
                <a:chExt cx="98085" cy="138315"/>
              </a:xfrm>
              <a:grp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8227256" y="824872"/>
                  <a:ext cx="98085" cy="138315"/>
                </a:xfrm>
                <a:prstGeom prst="rect">
                  <a:avLst/>
                </a:prstGeom>
                <a:grpFill/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7" name="Connecteur droit 66"/>
                <p:cNvCxnSpPr/>
                <p:nvPr/>
              </p:nvCxnSpPr>
              <p:spPr>
                <a:xfrm>
                  <a:off x="8239922" y="83940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>
                  <a:off x="8239922" y="852849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>
                  <a:off x="8239922" y="86629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>
                  <a:off x="8239922" y="879740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eur droit 70"/>
                <p:cNvCxnSpPr/>
                <p:nvPr/>
              </p:nvCxnSpPr>
              <p:spPr>
                <a:xfrm>
                  <a:off x="8239922" y="893185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/>
                <p:cNvCxnSpPr/>
                <p:nvPr/>
              </p:nvCxnSpPr>
              <p:spPr>
                <a:xfrm>
                  <a:off x="8239922" y="90663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72"/>
                <p:cNvCxnSpPr/>
                <p:nvPr/>
              </p:nvCxnSpPr>
              <p:spPr>
                <a:xfrm>
                  <a:off x="8239922" y="920076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73"/>
                <p:cNvCxnSpPr/>
                <p:nvPr/>
              </p:nvCxnSpPr>
              <p:spPr>
                <a:xfrm>
                  <a:off x="8239922" y="93352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/>
                <p:cNvCxnSpPr/>
                <p:nvPr/>
              </p:nvCxnSpPr>
              <p:spPr>
                <a:xfrm>
                  <a:off x="8239922" y="946967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er 32"/>
              <p:cNvGrpSpPr/>
              <p:nvPr/>
            </p:nvGrpSpPr>
            <p:grpSpPr>
              <a:xfrm>
                <a:off x="8345261" y="781036"/>
                <a:ext cx="98085" cy="138315"/>
                <a:chOff x="8227256" y="824872"/>
                <a:chExt cx="98085" cy="138315"/>
              </a:xfrm>
              <a:grp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8227256" y="824872"/>
                  <a:ext cx="98085" cy="138315"/>
                </a:xfrm>
                <a:prstGeom prst="rect">
                  <a:avLst/>
                </a:prstGeom>
                <a:grpFill/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7" name="Connecteur droit 56"/>
                <p:cNvCxnSpPr/>
                <p:nvPr/>
              </p:nvCxnSpPr>
              <p:spPr>
                <a:xfrm>
                  <a:off x="8239922" y="83940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>
                  <a:off x="8239922" y="852849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8"/>
                <p:cNvCxnSpPr/>
                <p:nvPr/>
              </p:nvCxnSpPr>
              <p:spPr>
                <a:xfrm>
                  <a:off x="8239922" y="86629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/>
                <p:cNvCxnSpPr/>
                <p:nvPr/>
              </p:nvCxnSpPr>
              <p:spPr>
                <a:xfrm>
                  <a:off x="8239922" y="879740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60"/>
                <p:cNvCxnSpPr/>
                <p:nvPr/>
              </p:nvCxnSpPr>
              <p:spPr>
                <a:xfrm>
                  <a:off x="8239922" y="893185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61"/>
                <p:cNvCxnSpPr/>
                <p:nvPr/>
              </p:nvCxnSpPr>
              <p:spPr>
                <a:xfrm>
                  <a:off x="8239922" y="90663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/>
                <p:cNvCxnSpPr/>
                <p:nvPr/>
              </p:nvCxnSpPr>
              <p:spPr>
                <a:xfrm>
                  <a:off x="8239922" y="920076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/>
                <p:cNvCxnSpPr/>
                <p:nvPr/>
              </p:nvCxnSpPr>
              <p:spPr>
                <a:xfrm>
                  <a:off x="8239922" y="93352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64"/>
                <p:cNvCxnSpPr/>
                <p:nvPr/>
              </p:nvCxnSpPr>
              <p:spPr>
                <a:xfrm>
                  <a:off x="8239922" y="946967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er 33"/>
              <p:cNvGrpSpPr/>
              <p:nvPr/>
            </p:nvGrpSpPr>
            <p:grpSpPr>
              <a:xfrm>
                <a:off x="7748357" y="1124059"/>
                <a:ext cx="98085" cy="138315"/>
                <a:chOff x="8227256" y="824872"/>
                <a:chExt cx="98085" cy="138315"/>
              </a:xfrm>
              <a:grp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8227256" y="824872"/>
                  <a:ext cx="98085" cy="138315"/>
                </a:xfrm>
                <a:prstGeom prst="rect">
                  <a:avLst/>
                </a:prstGeom>
                <a:grpFill/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7" name="Connecteur droit 46"/>
                <p:cNvCxnSpPr/>
                <p:nvPr/>
              </p:nvCxnSpPr>
              <p:spPr>
                <a:xfrm>
                  <a:off x="8239922" y="83940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/>
                <p:cNvCxnSpPr/>
                <p:nvPr/>
              </p:nvCxnSpPr>
              <p:spPr>
                <a:xfrm>
                  <a:off x="8239922" y="852849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/>
                <p:cNvCxnSpPr/>
                <p:nvPr/>
              </p:nvCxnSpPr>
              <p:spPr>
                <a:xfrm>
                  <a:off x="8239922" y="86629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>
                  <a:off x="8239922" y="879740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/>
                <p:nvPr/>
              </p:nvCxnSpPr>
              <p:spPr>
                <a:xfrm>
                  <a:off x="8239922" y="893185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/>
                <p:cNvCxnSpPr/>
                <p:nvPr/>
              </p:nvCxnSpPr>
              <p:spPr>
                <a:xfrm>
                  <a:off x="8239922" y="90663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/>
                <p:cNvCxnSpPr/>
                <p:nvPr/>
              </p:nvCxnSpPr>
              <p:spPr>
                <a:xfrm>
                  <a:off x="8239922" y="920076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>
                <a:xfrm>
                  <a:off x="8239922" y="93352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>
                <a:xfrm>
                  <a:off x="8239922" y="946967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er 34"/>
              <p:cNvGrpSpPr/>
              <p:nvPr/>
            </p:nvGrpSpPr>
            <p:grpSpPr>
              <a:xfrm>
                <a:off x="8204838" y="1211944"/>
                <a:ext cx="98085" cy="138315"/>
                <a:chOff x="8227256" y="824872"/>
                <a:chExt cx="98085" cy="138315"/>
              </a:xfrm>
              <a:grp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8227256" y="824872"/>
                  <a:ext cx="98085" cy="138315"/>
                </a:xfrm>
                <a:prstGeom prst="rect">
                  <a:avLst/>
                </a:prstGeom>
                <a:grpFill/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18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7" name="Connecteur droit 36"/>
                <p:cNvCxnSpPr/>
                <p:nvPr/>
              </p:nvCxnSpPr>
              <p:spPr>
                <a:xfrm>
                  <a:off x="8239922" y="83940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>
                  <a:off x="8239922" y="852849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>
                  <a:off x="8239922" y="866294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>
                  <a:off x="8239922" y="879740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>
                  <a:off x="8239922" y="893185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>
                  <a:off x="8239922" y="90663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8239922" y="920076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>
                  <a:off x="8239922" y="933521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>
                  <a:off x="8239922" y="946967"/>
                  <a:ext cx="74210" cy="0"/>
                </a:xfrm>
                <a:prstGeom prst="line">
                  <a:avLst/>
                </a:prstGeom>
                <a:grpFill/>
                <a:ln w="63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Flèche courbée vers le bas 14"/>
            <p:cNvSpPr/>
            <p:nvPr/>
          </p:nvSpPr>
          <p:spPr>
            <a:xfrm>
              <a:off x="2089233" y="1346173"/>
              <a:ext cx="895350" cy="297424"/>
            </a:xfrm>
            <a:prstGeom prst="curvedDownArrow">
              <a:avLst>
                <a:gd name="adj1" fmla="val 25000"/>
                <a:gd name="adj2" fmla="val 50000"/>
                <a:gd name="adj3" fmla="val 36589"/>
              </a:avLst>
            </a:prstGeom>
            <a:solidFill>
              <a:srgbClr val="9DBAC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</a:endParaRPr>
            </a:p>
          </p:txBody>
        </p:sp>
        <p:sp>
          <p:nvSpPr>
            <p:cNvPr id="16" name="Flèche courbée vers le bas 15"/>
            <p:cNvSpPr/>
            <p:nvPr/>
          </p:nvSpPr>
          <p:spPr>
            <a:xfrm>
              <a:off x="3591419" y="1346173"/>
              <a:ext cx="895350" cy="297423"/>
            </a:xfrm>
            <a:prstGeom prst="curvedDownArrow">
              <a:avLst>
                <a:gd name="adj1" fmla="val 25000"/>
                <a:gd name="adj2" fmla="val 50000"/>
                <a:gd name="adj3" fmla="val 36589"/>
              </a:avLst>
            </a:prstGeom>
            <a:solidFill>
              <a:srgbClr val="9DBAC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</a:endParaRPr>
            </a:p>
          </p:txBody>
        </p:sp>
        <p:sp>
          <p:nvSpPr>
            <p:cNvPr id="17" name="Flèche courbée vers le bas 16"/>
            <p:cNvSpPr/>
            <p:nvPr/>
          </p:nvSpPr>
          <p:spPr>
            <a:xfrm>
              <a:off x="5122674" y="1346173"/>
              <a:ext cx="895350" cy="297423"/>
            </a:xfrm>
            <a:prstGeom prst="curvedDownArrow">
              <a:avLst>
                <a:gd name="adj1" fmla="val 25000"/>
                <a:gd name="adj2" fmla="val 50000"/>
                <a:gd name="adj3" fmla="val 36589"/>
              </a:avLst>
            </a:prstGeom>
            <a:solidFill>
              <a:srgbClr val="9DBAC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</a:endParaRPr>
            </a:p>
          </p:txBody>
        </p:sp>
        <p:sp>
          <p:nvSpPr>
            <p:cNvPr id="18" name="Flèche courbée vers le bas 17"/>
            <p:cNvSpPr/>
            <p:nvPr/>
          </p:nvSpPr>
          <p:spPr>
            <a:xfrm>
              <a:off x="6739305" y="1346173"/>
              <a:ext cx="895350" cy="297423"/>
            </a:xfrm>
            <a:prstGeom prst="curvedDownArrow">
              <a:avLst>
                <a:gd name="adj1" fmla="val 25000"/>
                <a:gd name="adj2" fmla="val 50000"/>
                <a:gd name="adj3" fmla="val 36589"/>
              </a:avLst>
            </a:prstGeom>
            <a:solidFill>
              <a:srgbClr val="9DBAC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58924" y="2328610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600" dirty="0">
                <a:solidFill>
                  <a:prstClr val="black"/>
                </a:solidFill>
                <a:latin typeface="Bangla MN"/>
                <a:cs typeface="Bangla MN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400070" y="2322790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600" dirty="0">
                <a:solidFill>
                  <a:prstClr val="black"/>
                </a:solidFill>
                <a:latin typeface="Bangla MN"/>
                <a:cs typeface="Bangla MN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111597" y="230366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600" dirty="0">
                <a:solidFill>
                  <a:prstClr val="black"/>
                </a:solidFill>
                <a:latin typeface="Bangla MN"/>
                <a:cs typeface="Bangla MN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779788" y="230366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600" dirty="0">
                <a:solidFill>
                  <a:prstClr val="black"/>
                </a:solidFill>
                <a:latin typeface="Bangla MN"/>
                <a:cs typeface="Bangla MN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382481" y="2303209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600" dirty="0">
                <a:solidFill>
                  <a:prstClr val="black"/>
                </a:solidFill>
                <a:latin typeface="Bangla MN"/>
                <a:cs typeface="Bangla MN"/>
              </a:endParaRPr>
            </a:p>
          </p:txBody>
        </p:sp>
      </p:grpSp>
      <p:sp>
        <p:nvSpPr>
          <p:cNvPr id="361" name="ZoneTexte 360"/>
          <p:cNvSpPr txBox="1"/>
          <p:nvPr/>
        </p:nvSpPr>
        <p:spPr>
          <a:xfrm>
            <a:off x="458948" y="1254945"/>
            <a:ext cx="169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PREPRINTS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3" name="Titre 1"/>
          <p:cNvSpPr>
            <a:spLocks noGrp="1"/>
          </p:cNvSpPr>
          <p:nvPr>
            <p:ph type="title"/>
          </p:nvPr>
        </p:nvSpPr>
        <p:spPr>
          <a:xfrm>
            <a:off x="376096" y="230918"/>
            <a:ext cx="8042276" cy="743225"/>
          </a:xfrm>
        </p:spPr>
        <p:txBody>
          <a:bodyPr/>
          <a:lstStyle/>
          <a:p>
            <a:pPr algn="l"/>
            <a:r>
              <a:rPr lang="fr-FR" sz="4000" b="1" dirty="0" smtClean="0">
                <a:solidFill>
                  <a:srgbClr val="5B9BD5"/>
                </a:solidFill>
              </a:rPr>
              <a:t>Comment ça marche?</a:t>
            </a:r>
            <a:endParaRPr lang="fr-FR" sz="4000" b="1" dirty="0">
              <a:solidFill>
                <a:srgbClr val="5B9BD5"/>
              </a:solidFill>
            </a:endParaRPr>
          </a:p>
        </p:txBody>
      </p:sp>
      <p:cxnSp>
        <p:nvCxnSpPr>
          <p:cNvPr id="364" name="Connecteur droit 363"/>
          <p:cNvCxnSpPr/>
          <p:nvPr/>
        </p:nvCxnSpPr>
        <p:spPr>
          <a:xfrm>
            <a:off x="376096" y="974134"/>
            <a:ext cx="8042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5" name="Image 364" descr="Capture d’écran 2016-11-10 à 10.50.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8" y="3915417"/>
            <a:ext cx="3540228" cy="2736272"/>
          </a:xfrm>
          <a:prstGeom prst="rect">
            <a:avLst/>
          </a:prstGeom>
        </p:spPr>
      </p:pic>
      <p:pic>
        <p:nvPicPr>
          <p:cNvPr id="366" name="Image 365" descr="Capture d’écran 2016-11-10 à 10.52.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28" y="4699232"/>
            <a:ext cx="2920347" cy="1288826"/>
          </a:xfrm>
          <a:prstGeom prst="rect">
            <a:avLst/>
          </a:prstGeom>
        </p:spPr>
      </p:pic>
      <p:pic>
        <p:nvPicPr>
          <p:cNvPr id="367" name="Image 366" descr="Capture d’écran 2016-11-09 à 14.40.5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64" y="3716607"/>
            <a:ext cx="2110329" cy="2032007"/>
          </a:xfrm>
          <a:prstGeom prst="rect">
            <a:avLst/>
          </a:prstGeom>
        </p:spPr>
      </p:pic>
      <p:pic>
        <p:nvPicPr>
          <p:cNvPr id="2" name="Image 1" descr="Capture d’écran 2016-12-27 à 09.57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40" y="5423470"/>
            <a:ext cx="3249139" cy="8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 smtClean="0"/>
              <a:t>Accompagner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5510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revues INRA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 Sur Abonnement chez Springer Nature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avec Archivage sur HAL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expé</a:t>
            </a:r>
            <a:r>
              <a:rPr lang="fr-FR" dirty="0" smtClean="0"/>
              <a:t> « données »</a:t>
            </a:r>
          </a:p>
          <a:p>
            <a:r>
              <a:rPr lang="fr-FR" dirty="0"/>
              <a:t> </a:t>
            </a:r>
            <a:r>
              <a:rPr lang="fr-FR" dirty="0" smtClean="0"/>
              <a:t>Gold OA BMC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push dans HAL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355976" cy="260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125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796908"/>
          </a:xfrm>
        </p:spPr>
        <p:txBody>
          <a:bodyPr/>
          <a:lstStyle/>
          <a:p>
            <a:r>
              <a:rPr lang="fr-FR" sz="2400" dirty="0" smtClean="0"/>
              <a:t>Comment la publication scientifique répond à ces enjeux ?</a:t>
            </a:r>
            <a:endParaRPr lang="fr-FR" sz="2400" dirty="0"/>
          </a:p>
        </p:txBody>
      </p:sp>
      <p:pic>
        <p:nvPicPr>
          <p:cNvPr id="19458" name="Picture 2" descr="https://lh6.googleusercontent.com/c29PVXYgtoCCtuWtr8baSZF1M9qHnV9gvj_RzzVSGJPpsvmBCczyunfUcghySxro3mPYm5GupycdjImq9esr0Fa4CR7aqhIvDYUIFD2Z0iGsQ7JpciSQt21QhGOLLQnZC3Gt9j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9" y="908720"/>
            <a:ext cx="809064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7556" y="5661248"/>
            <a:ext cx="731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n-lt"/>
                <a:hlinkClick r:id="rId3"/>
              </a:rPr>
              <a:t>https://</a:t>
            </a:r>
            <a:r>
              <a:rPr lang="fr-FR" dirty="0" smtClean="0">
                <a:latin typeface="+mn-lt"/>
                <a:hlinkClick r:id="rId3"/>
              </a:rPr>
              <a:t>ec.europa.eu/digital-agenda/en/open-science</a:t>
            </a:r>
            <a:r>
              <a:rPr lang="fr-FR" dirty="0" smtClean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502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L’INRA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00034" y="908720"/>
            <a:ext cx="8143932" cy="4806295"/>
          </a:xfrm>
        </p:spPr>
        <p:txBody>
          <a:bodyPr/>
          <a:lstStyle/>
          <a:p>
            <a:r>
              <a:rPr lang="fr-FR" sz="2800" dirty="0" smtClean="0"/>
              <a:t> Un organisme de recherche</a:t>
            </a:r>
          </a:p>
          <a:p>
            <a:pPr lvl="1"/>
            <a:r>
              <a:rPr lang="fr-FR" sz="2400" dirty="0"/>
              <a:t> </a:t>
            </a:r>
            <a:r>
              <a:rPr lang="fr-FR" sz="2400" dirty="0" smtClean="0"/>
              <a:t>8500 titulaires (1800 chercheurs)</a:t>
            </a:r>
          </a:p>
          <a:p>
            <a:pPr lvl="1"/>
            <a:r>
              <a:rPr lang="fr-FR" sz="2400" dirty="0"/>
              <a:t> </a:t>
            </a:r>
            <a:r>
              <a:rPr lang="fr-FR" sz="2400" dirty="0" smtClean="0"/>
              <a:t>Finalisé : Agriculture, alimentation, </a:t>
            </a:r>
            <a:r>
              <a:rPr lang="fr-FR" sz="2400" dirty="0" smtClean="0"/>
              <a:t>environnement</a:t>
            </a:r>
          </a:p>
          <a:p>
            <a:pPr lvl="1"/>
            <a:r>
              <a:rPr lang="fr-FR" sz="2400" dirty="0" smtClean="0"/>
              <a:t>4200 </a:t>
            </a:r>
            <a:r>
              <a:rPr lang="fr-FR" sz="2400" dirty="0" err="1" smtClean="0"/>
              <a:t>publi</a:t>
            </a:r>
            <a:r>
              <a:rPr lang="fr-FR" sz="2400" dirty="0" smtClean="0"/>
              <a:t>/an dont 20% en gold OA</a:t>
            </a:r>
            <a:endParaRPr lang="fr-FR" sz="2400" dirty="0" smtClean="0"/>
          </a:p>
          <a:p>
            <a:r>
              <a:rPr lang="fr-FR" sz="2800" dirty="0"/>
              <a:t> </a:t>
            </a:r>
            <a:r>
              <a:rPr lang="fr-FR" sz="2800" dirty="0" smtClean="0"/>
              <a:t>Un éditeur</a:t>
            </a:r>
          </a:p>
          <a:p>
            <a:pPr lvl="1"/>
            <a:r>
              <a:rPr lang="fr-FR" sz="2400" dirty="0"/>
              <a:t> </a:t>
            </a:r>
            <a:r>
              <a:rPr lang="fr-FR" sz="2400" dirty="0" smtClean="0"/>
              <a:t>propriétaire </a:t>
            </a:r>
            <a:r>
              <a:rPr lang="fr-FR" sz="2400" dirty="0" smtClean="0"/>
              <a:t>ou </a:t>
            </a:r>
            <a:r>
              <a:rPr lang="fr-FR" sz="2400" dirty="0" err="1" smtClean="0"/>
              <a:t>co-propriétair</a:t>
            </a:r>
            <a:r>
              <a:rPr lang="fr-FR" sz="2400" dirty="0" err="1" smtClean="0"/>
              <a:t>e</a:t>
            </a:r>
            <a:r>
              <a:rPr lang="fr-FR" sz="2400" dirty="0" smtClean="0"/>
              <a:t> de </a:t>
            </a:r>
            <a:r>
              <a:rPr lang="fr-FR" sz="2400" dirty="0" smtClean="0"/>
              <a:t>revues </a:t>
            </a:r>
          </a:p>
          <a:p>
            <a:pPr lvl="2"/>
            <a:r>
              <a:rPr lang="fr-FR" sz="2000" dirty="0" smtClean="0"/>
              <a:t> Springer Nature</a:t>
            </a:r>
          </a:p>
          <a:p>
            <a:pPr lvl="2"/>
            <a:r>
              <a:rPr lang="fr-FR" sz="2000" dirty="0"/>
              <a:t> </a:t>
            </a:r>
            <a:r>
              <a:rPr lang="fr-FR" sz="2000" dirty="0" err="1" smtClean="0"/>
              <a:t>Biomed</a:t>
            </a:r>
            <a:r>
              <a:rPr lang="fr-FR" sz="2000" dirty="0" smtClean="0"/>
              <a:t> Central</a:t>
            </a:r>
          </a:p>
          <a:p>
            <a:pPr lvl="2"/>
            <a:r>
              <a:rPr lang="fr-FR" sz="2000" dirty="0"/>
              <a:t> </a:t>
            </a:r>
            <a:r>
              <a:rPr lang="fr-FR" sz="2000" dirty="0" smtClean="0"/>
              <a:t>Cambridge université </a:t>
            </a:r>
            <a:r>
              <a:rPr lang="fr-FR" sz="2000" dirty="0" err="1" smtClean="0"/>
              <a:t>press</a:t>
            </a:r>
            <a:endParaRPr lang="fr-FR" sz="2000" dirty="0" smtClean="0"/>
          </a:p>
          <a:p>
            <a:pPr lvl="2"/>
            <a:r>
              <a:rPr lang="fr-FR" sz="2000" dirty="0"/>
              <a:t> </a:t>
            </a:r>
            <a:r>
              <a:rPr lang="fr-FR" sz="2000" dirty="0" smtClean="0"/>
              <a:t>Auto édition</a:t>
            </a:r>
          </a:p>
          <a:p>
            <a:pPr lvl="1"/>
            <a:r>
              <a:rPr lang="fr-FR" sz="2400" dirty="0"/>
              <a:t> </a:t>
            </a:r>
            <a:r>
              <a:rPr lang="fr-FR" sz="2400" dirty="0" smtClean="0"/>
              <a:t>GIE </a:t>
            </a:r>
            <a:r>
              <a:rPr lang="fr-FR" sz="2400" dirty="0" err="1" smtClean="0"/>
              <a:t>Quae</a:t>
            </a:r>
            <a:r>
              <a:rPr lang="fr-FR" sz="2400" dirty="0" smtClean="0"/>
              <a:t> (livres)</a:t>
            </a:r>
          </a:p>
          <a:p>
            <a:pPr lvl="1"/>
            <a:endParaRPr lang="fr-FR" sz="2400" dirty="0" smtClean="0"/>
          </a:p>
          <a:p>
            <a:pPr lvl="1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9394687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cahier des charges pour </a:t>
            </a:r>
            <a:r>
              <a:rPr lang="fr-FR" dirty="0" smtClean="0"/>
              <a:t>l’éditeur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fr-FR" sz="2400" dirty="0" smtClean="0"/>
              <a:t>Que </a:t>
            </a:r>
            <a:r>
              <a:rPr lang="fr-FR" sz="2400" dirty="0"/>
              <a:t>les auteurs conservent leurs </a:t>
            </a:r>
            <a:r>
              <a:rPr lang="fr-FR" sz="2400" dirty="0" smtClean="0"/>
              <a:t>droits ;</a:t>
            </a:r>
            <a:endParaRPr lang="fr-FR" sz="2400" dirty="0"/>
          </a:p>
          <a:p>
            <a:pPr lvl="0"/>
            <a:r>
              <a:rPr lang="fr-FR" sz="2400" dirty="0"/>
              <a:t>Une réutilisation des contenus par les </a:t>
            </a:r>
            <a:r>
              <a:rPr lang="fr-FR" sz="2400" dirty="0" smtClean="0"/>
              <a:t>lecteurs ;</a:t>
            </a:r>
            <a:endParaRPr lang="fr-FR" sz="2400" dirty="0"/>
          </a:p>
          <a:p>
            <a:pPr lvl="0"/>
            <a:r>
              <a:rPr lang="fr-FR" sz="2400" dirty="0"/>
              <a:t>Une exploitation des contenus par les ordinateurs (documents structurés, API, etc.);</a:t>
            </a:r>
          </a:p>
          <a:p>
            <a:pPr lvl="0"/>
            <a:r>
              <a:rPr lang="fr-FR" sz="2400" dirty="0"/>
              <a:t>Une amélioration de la transparence et de la qualité des processus éditoriaux : </a:t>
            </a:r>
            <a:r>
              <a:rPr lang="fr-FR" sz="2400" i="1" dirty="0"/>
              <a:t>open </a:t>
            </a:r>
            <a:r>
              <a:rPr lang="fr-FR" sz="2400" i="1" dirty="0" err="1"/>
              <a:t>peer</a:t>
            </a:r>
            <a:r>
              <a:rPr lang="fr-FR" sz="2400" i="1" dirty="0"/>
              <a:t> </a:t>
            </a:r>
            <a:r>
              <a:rPr lang="fr-FR" sz="2400" i="1" dirty="0" err="1"/>
              <a:t>reviewing</a:t>
            </a:r>
            <a:r>
              <a:rPr lang="fr-FR" sz="2400" dirty="0" smtClean="0"/>
              <a:t>,</a:t>
            </a:r>
          </a:p>
          <a:p>
            <a:pPr lvl="0"/>
            <a:r>
              <a:rPr lang="fr-FR" sz="2400" dirty="0" smtClean="0"/>
              <a:t> </a:t>
            </a:r>
            <a:r>
              <a:rPr lang="fr-FR" sz="2400" dirty="0"/>
              <a:t>lien avec les données déposées sur des entrepôts et </a:t>
            </a:r>
            <a:r>
              <a:rPr lang="fr-FR" sz="2400" dirty="0" err="1"/>
              <a:t>citables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dirty="0"/>
              <a:t>les données déposées sur le site de l’éditeur en </a:t>
            </a:r>
            <a:r>
              <a:rPr lang="fr-FR" sz="2400" dirty="0" err="1"/>
              <a:t>supplementary</a:t>
            </a:r>
            <a:r>
              <a:rPr lang="fr-FR" sz="2400" dirty="0"/>
              <a:t> </a:t>
            </a:r>
            <a:r>
              <a:rPr lang="fr-FR" sz="2400" dirty="0" err="1"/>
              <a:t>materials</a:t>
            </a:r>
            <a:r>
              <a:rPr lang="fr-FR" sz="2400" dirty="0"/>
              <a:t> sont à proscrire).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6734457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 des abonnements en 2020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8424936" cy="936104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Réinvestir 3 M€ : publier à un cout, que ce soit en temps passé par des emplois publics ou en prestation de service</a:t>
            </a:r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5112568" cy="33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8111" y="2708920"/>
            <a:ext cx="3183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n-lt"/>
              </a:rPr>
              <a:t>Garantir l’accès aux archives</a:t>
            </a:r>
          </a:p>
          <a:p>
            <a:r>
              <a:rPr lang="fr-FR" sz="2000" dirty="0" smtClean="0">
                <a:latin typeface="+mn-lt"/>
              </a:rPr>
              <a:t>Dépenser autrement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</a:rPr>
              <a:t>E-infrastructure de </a:t>
            </a:r>
            <a:r>
              <a:rPr lang="fr-FR" sz="2000" dirty="0" err="1" smtClean="0">
                <a:latin typeface="+mn-lt"/>
              </a:rPr>
              <a:t>publi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6648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des chercheurs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1465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8" y="1372012"/>
            <a:ext cx="4052788" cy="25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8" y="4221088"/>
            <a:ext cx="45434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1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23528" y="1052736"/>
            <a:ext cx="8424936" cy="4806295"/>
          </a:xfrm>
        </p:spPr>
        <p:txBody>
          <a:bodyPr/>
          <a:lstStyle/>
          <a:p>
            <a:r>
              <a:rPr lang="fr-FR" sz="2400" dirty="0" smtClean="0"/>
              <a:t> Qu’il est long le chemin ….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Il ne peut se faire sans les chercheurs</a:t>
            </a:r>
          </a:p>
          <a:p>
            <a:pPr lvl="1"/>
            <a:r>
              <a:rPr lang="fr-FR" sz="2000" dirty="0"/>
              <a:t> </a:t>
            </a:r>
            <a:r>
              <a:rPr lang="fr-FR" sz="2000" dirty="0" smtClean="0"/>
              <a:t>soutenir leurs initiatives</a:t>
            </a:r>
          </a:p>
          <a:p>
            <a:r>
              <a:rPr lang="fr-FR" sz="2400" dirty="0" smtClean="0"/>
              <a:t> Mais les institutions doivent prendre position et donner des signaux :</a:t>
            </a:r>
          </a:p>
          <a:p>
            <a:pPr lvl="1"/>
            <a:r>
              <a:rPr lang="fr-FR" sz="2000" dirty="0"/>
              <a:t> </a:t>
            </a:r>
            <a:r>
              <a:rPr lang="fr-FR" sz="2000" dirty="0" smtClean="0"/>
              <a:t>reconnaissance d’autres produits dans l’évaluation (</a:t>
            </a:r>
            <a:r>
              <a:rPr lang="fr-FR" sz="2000" dirty="0" err="1" smtClean="0"/>
              <a:t>preprints</a:t>
            </a:r>
            <a:r>
              <a:rPr lang="fr-FR" sz="2000" dirty="0" smtClean="0"/>
              <a:t>, </a:t>
            </a:r>
            <a:r>
              <a:rPr lang="fr-FR" sz="2000" dirty="0" err="1" smtClean="0"/>
              <a:t>reviews</a:t>
            </a:r>
            <a:r>
              <a:rPr lang="fr-FR" sz="2000" dirty="0" smtClean="0"/>
              <a:t>, données …)</a:t>
            </a:r>
          </a:p>
          <a:p>
            <a:pPr lvl="1"/>
            <a:r>
              <a:rPr lang="fr-FR" sz="2000" dirty="0"/>
              <a:t> </a:t>
            </a:r>
            <a:r>
              <a:rPr lang="fr-FR" sz="2000" dirty="0" smtClean="0"/>
              <a:t>Reconsidérer la prestation de service « édition » et les services à la science</a:t>
            </a:r>
          </a:p>
          <a:p>
            <a:pPr lvl="1"/>
            <a:r>
              <a:rPr lang="fr-FR" sz="2000" dirty="0" smtClean="0"/>
              <a:t>L’argent </a:t>
            </a:r>
            <a:r>
              <a:rPr lang="fr-FR" sz="2000" smtClean="0"/>
              <a:t>des abonnements </a:t>
            </a:r>
            <a:r>
              <a:rPr lang="fr-FR" sz="2000" dirty="0" smtClean="0"/>
              <a:t>ne doit </a:t>
            </a:r>
            <a:r>
              <a:rPr lang="fr-FR" sz="2000" smtClean="0"/>
              <a:t>pas basculer dans les APC</a:t>
            </a:r>
            <a:endParaRPr lang="fr-FR" sz="2000" dirty="0" smtClean="0"/>
          </a:p>
          <a:p>
            <a:r>
              <a:rPr lang="fr-FR" sz="2800" dirty="0"/>
              <a:t> </a:t>
            </a:r>
            <a:r>
              <a:rPr lang="fr-FR" sz="2400" dirty="0" smtClean="0"/>
              <a:t>Ne plus forcément penser « journal » mais processus ouvert : qualité, traçabilité, complémentarité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0344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2133600"/>
            <a:ext cx="7772400" cy="86201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sz="3600" dirty="0" smtClean="0"/>
              <a:t>Merci pour votre attention…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>
                <a:hlinkClick r:id="rId3"/>
              </a:rPr>
              <a:t>O</a:t>
            </a:r>
            <a:r>
              <a:rPr lang="fr-FR" sz="1600" dirty="0" smtClean="0">
                <a:hlinkClick r:id="rId3"/>
              </a:rPr>
              <a:t>dile.hologne@versailles.inra.fr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>
                <a:solidFill>
                  <a:srgbClr val="0000FF"/>
                </a:solidFill>
              </a:rPr>
              <a:t>@Holo_08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3600" dirty="0"/>
          </a:p>
        </p:txBody>
      </p:sp>
      <p:pic>
        <p:nvPicPr>
          <p:cNvPr id="28674" name="Picture 2" descr="http://the-scientist.com/wordpress/wp-content/uploads/2012/05/05_12_Grens_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89039"/>
            <a:ext cx="7560840" cy="2079231"/>
          </a:xfrm>
          <a:prstGeom prst="rect">
            <a:avLst/>
          </a:prstGeom>
          <a:noFill/>
        </p:spPr>
      </p:pic>
      <p:pic>
        <p:nvPicPr>
          <p:cNvPr id="28676" name="Picture 4" descr="TIP OF THE ICEBERG: Independent reviewers of clinical trial data have access to just  a minuscule percentage of the actual information.Push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0648"/>
            <a:ext cx="2626851" cy="345638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80362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://t2.gstatic.com/images?q=tbn:ANd9GcRwxA5jqYQkIWvFgVAhLdW7inrzbHPubukWgyVHd30Exkf6-1A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7463" y="3043436"/>
            <a:ext cx="594153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872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décret de l’Inra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026084" cy="268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33" y="836712"/>
            <a:ext cx="6332537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73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Conduite du changement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 Poser un cadre politique clair</a:t>
            </a:r>
          </a:p>
          <a:p>
            <a:r>
              <a:rPr lang="fr-FR" dirty="0" smtClean="0"/>
              <a:t> Expérimenter</a:t>
            </a:r>
          </a:p>
          <a:p>
            <a:r>
              <a:rPr lang="fr-FR" dirty="0" smtClean="0"/>
              <a:t> Accompagner :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les revues INRA</a:t>
            </a:r>
          </a:p>
          <a:p>
            <a:pPr lvl="1"/>
            <a:r>
              <a:rPr lang="fr-FR" dirty="0" smtClean="0"/>
              <a:t> Fin des abonnements</a:t>
            </a:r>
            <a:endParaRPr lang="fr-FR" dirty="0" smtClean="0"/>
          </a:p>
          <a:p>
            <a:pPr lvl="1"/>
            <a:r>
              <a:rPr lang="fr-FR" dirty="0" smtClean="0"/>
              <a:t> les chercheurs – évaluation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528767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 smtClean="0"/>
              <a:t>Le cadre politique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4061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67544" y="2348880"/>
            <a:ext cx="8143932" cy="400052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www.2025.inra.fr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OS-4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Politique #open science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09222"/>
            <a:ext cx="2520280" cy="46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83232"/>
            <a:ext cx="40671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0728"/>
            <a:ext cx="8839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23728" y="3717032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+mn-lt"/>
              </a:rPr>
              <a:t>Adapter le </a:t>
            </a:r>
            <a:r>
              <a:rPr lang="en-CA" sz="2000" dirty="0" err="1">
                <a:latin typeface="+mn-lt"/>
              </a:rPr>
              <a:t>modèle</a:t>
            </a:r>
            <a:r>
              <a:rPr lang="en-CA" sz="2000" dirty="0">
                <a:latin typeface="+mn-lt"/>
              </a:rPr>
              <a:t> </a:t>
            </a:r>
            <a:r>
              <a:rPr lang="en-CA" sz="2000" dirty="0" err="1">
                <a:latin typeface="+mn-lt"/>
              </a:rPr>
              <a:t>éditorial</a:t>
            </a:r>
            <a:r>
              <a:rPr lang="en-CA" sz="2000" dirty="0">
                <a:latin typeface="+mn-lt"/>
              </a:rPr>
              <a:t> et </a:t>
            </a:r>
            <a:r>
              <a:rPr lang="en-CA" sz="2000" dirty="0" err="1">
                <a:latin typeface="+mn-lt"/>
              </a:rPr>
              <a:t>économique</a:t>
            </a:r>
            <a:r>
              <a:rPr lang="en-CA" sz="2000" dirty="0">
                <a:latin typeface="+mn-lt"/>
              </a:rPr>
              <a:t> des revues </a:t>
            </a:r>
            <a:r>
              <a:rPr lang="en-CA" sz="2000" dirty="0" err="1">
                <a:latin typeface="+mn-lt"/>
              </a:rPr>
              <a:t>académiques</a:t>
            </a:r>
            <a:r>
              <a:rPr lang="en-CA" sz="2000" dirty="0">
                <a:latin typeface="+mn-lt"/>
              </a:rPr>
              <a:t> </a:t>
            </a:r>
            <a:r>
              <a:rPr lang="en-CA" sz="2000" dirty="0" err="1">
                <a:latin typeface="+mn-lt"/>
              </a:rPr>
              <a:t>dont</a:t>
            </a:r>
            <a:r>
              <a:rPr lang="en-CA" sz="2000" dirty="0">
                <a:latin typeface="+mn-lt"/>
              </a:rPr>
              <a:t> </a:t>
            </a:r>
            <a:r>
              <a:rPr lang="en-CA" sz="2000" dirty="0" err="1">
                <a:latin typeface="+mn-lt"/>
              </a:rPr>
              <a:t>l’Inra</a:t>
            </a:r>
            <a:r>
              <a:rPr lang="en-CA" sz="2000" dirty="0">
                <a:latin typeface="+mn-lt"/>
              </a:rPr>
              <a:t> </a:t>
            </a:r>
            <a:r>
              <a:rPr lang="en-CA" sz="2000" dirty="0" err="1">
                <a:latin typeface="+mn-lt"/>
              </a:rPr>
              <a:t>est</a:t>
            </a:r>
            <a:r>
              <a:rPr lang="en-CA" sz="2000" dirty="0">
                <a:latin typeface="+mn-lt"/>
              </a:rPr>
              <a:t> </a:t>
            </a:r>
            <a:r>
              <a:rPr lang="en-CA" sz="2000" dirty="0" err="1">
                <a:latin typeface="+mn-lt"/>
              </a:rPr>
              <a:t>propriétaire</a:t>
            </a:r>
            <a:r>
              <a:rPr lang="en-CA" sz="2000" dirty="0">
                <a:latin typeface="+mn-lt"/>
              </a:rPr>
              <a:t> aux </a:t>
            </a:r>
            <a:r>
              <a:rPr lang="en-CA" sz="2000" dirty="0" err="1">
                <a:latin typeface="+mn-lt"/>
              </a:rPr>
              <a:t>principes</a:t>
            </a:r>
            <a:r>
              <a:rPr lang="en-CA" sz="2000" dirty="0">
                <a:latin typeface="+mn-lt"/>
              </a:rPr>
              <a:t> </a:t>
            </a:r>
            <a:r>
              <a:rPr lang="en-CA" sz="2000" dirty="0" err="1">
                <a:latin typeface="+mn-lt"/>
              </a:rPr>
              <a:t>d’une</a:t>
            </a:r>
            <a:r>
              <a:rPr lang="en-CA" sz="2000" dirty="0">
                <a:latin typeface="+mn-lt"/>
              </a:rPr>
              <a:t> science </a:t>
            </a:r>
            <a:r>
              <a:rPr lang="en-CA" sz="2000" dirty="0" err="1">
                <a:latin typeface="+mn-lt"/>
              </a:rPr>
              <a:t>ouverte</a:t>
            </a:r>
            <a:r>
              <a:rPr lang="en-CA" sz="2000" dirty="0">
                <a:latin typeface="+mn-lt"/>
              </a:rPr>
              <a:t> ; </a:t>
            </a:r>
            <a:endParaRPr lang="en-CA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Explorer </a:t>
            </a:r>
            <a:r>
              <a:rPr lang="en-CA" sz="2000" dirty="0">
                <a:latin typeface="+mn-lt"/>
              </a:rPr>
              <a:t>et encourager des </a:t>
            </a:r>
            <a:r>
              <a:rPr lang="en-CA" sz="2000" dirty="0" err="1">
                <a:latin typeface="+mn-lt"/>
              </a:rPr>
              <a:t>modèles</a:t>
            </a:r>
            <a:r>
              <a:rPr lang="en-CA" sz="2000" dirty="0">
                <a:latin typeface="+mn-lt"/>
              </a:rPr>
              <a:t> </a:t>
            </a:r>
            <a:r>
              <a:rPr lang="en-CA" sz="2000" dirty="0" err="1">
                <a:latin typeface="+mn-lt"/>
              </a:rPr>
              <a:t>alternatifs</a:t>
            </a:r>
            <a:r>
              <a:rPr lang="en-CA" sz="2000" dirty="0">
                <a:latin typeface="+mn-lt"/>
              </a:rPr>
              <a:t> de </a:t>
            </a:r>
            <a:r>
              <a:rPr lang="en-CA" sz="2000" dirty="0" smtClean="0">
                <a:latin typeface="+mn-lt"/>
              </a:rPr>
              <a:t>publication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 smtClean="0">
                <a:latin typeface="+mn-lt"/>
              </a:rPr>
              <a:t>Envisager</a:t>
            </a:r>
            <a:r>
              <a:rPr lang="en-CA" sz="2000" dirty="0" smtClean="0">
                <a:latin typeface="+mn-lt"/>
              </a:rPr>
              <a:t> </a:t>
            </a:r>
            <a:r>
              <a:rPr lang="en-CA" sz="2000" dirty="0">
                <a:latin typeface="+mn-lt"/>
              </a:rPr>
              <a:t>la sortie du </a:t>
            </a:r>
            <a:r>
              <a:rPr lang="en-CA" sz="2000" dirty="0" err="1">
                <a:latin typeface="+mn-lt"/>
              </a:rPr>
              <a:t>système</a:t>
            </a:r>
            <a:r>
              <a:rPr lang="en-CA" sz="2000" dirty="0">
                <a:latin typeface="+mn-lt"/>
              </a:rPr>
              <a:t> des abonnements aux revues à </a:t>
            </a:r>
            <a:r>
              <a:rPr lang="en-CA" sz="2000" dirty="0" err="1">
                <a:latin typeface="+mn-lt"/>
              </a:rPr>
              <a:t>l’horizon</a:t>
            </a:r>
            <a:r>
              <a:rPr lang="en-CA" sz="2000" dirty="0">
                <a:latin typeface="+mn-lt"/>
              </a:rPr>
              <a:t> 2020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29989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796908"/>
          </a:xfrm>
        </p:spPr>
        <p:txBody>
          <a:bodyPr/>
          <a:lstStyle/>
          <a:p>
            <a:r>
              <a:rPr lang="fr-FR" dirty="0" smtClean="0"/>
              <a:t>Charte pour le libre accès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447357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020455" cy="192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3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796908"/>
          </a:xfrm>
        </p:spPr>
        <p:txBody>
          <a:bodyPr/>
          <a:lstStyle/>
          <a:p>
            <a:r>
              <a:rPr lang="fr-FR" dirty="0" smtClean="0"/>
              <a:t>Libre accès aux </a:t>
            </a:r>
            <a:r>
              <a:rPr lang="fr-FR" dirty="0" err="1" smtClean="0"/>
              <a:t>publi</a:t>
            </a:r>
            <a:r>
              <a:rPr lang="fr-FR" dirty="0" smtClean="0"/>
              <a:t> – synthèse simplifiée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smtClean="0"/>
              <a:t> Chercheur « propriétaire » des droits, ne pas céder les droits patrimoniaux aux éditeurs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Encouragé à déposer dans </a:t>
            </a:r>
            <a:r>
              <a:rPr lang="fr-FR" sz="2800" dirty="0" err="1" smtClean="0"/>
              <a:t>prodinra</a:t>
            </a:r>
            <a:endParaRPr lang="fr-FR" sz="2800" dirty="0" smtClean="0"/>
          </a:p>
          <a:p>
            <a:r>
              <a:rPr lang="fr-FR" sz="2800" dirty="0"/>
              <a:t> </a:t>
            </a:r>
            <a:r>
              <a:rPr lang="fr-FR" sz="2800" dirty="0" smtClean="0"/>
              <a:t>Mais l’évaluation s’appuiera sur les </a:t>
            </a:r>
            <a:r>
              <a:rPr lang="fr-FR" sz="2800" dirty="0" err="1" smtClean="0"/>
              <a:t>publis</a:t>
            </a:r>
            <a:r>
              <a:rPr lang="fr-FR" sz="2800" dirty="0" smtClean="0"/>
              <a:t> déposés dans </a:t>
            </a:r>
            <a:r>
              <a:rPr lang="fr-FR" sz="2800" dirty="0" err="1" smtClean="0"/>
              <a:t>prodinra</a:t>
            </a:r>
            <a:r>
              <a:rPr lang="fr-FR" sz="2800" dirty="0" smtClean="0"/>
              <a:t> pour alimenter le processus d’évaluation -&gt; donc dépôt obligatoire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Frais de publication dans les revues à la charge des projets</a:t>
            </a:r>
          </a:p>
          <a:p>
            <a:endParaRPr lang="fr-F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192246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171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796908"/>
          </a:xfrm>
        </p:spPr>
        <p:txBody>
          <a:bodyPr/>
          <a:lstStyle/>
          <a:p>
            <a:r>
              <a:rPr lang="fr-FR" dirty="0" smtClean="0"/>
              <a:t>Libre accès aux données – synthèse simplifiée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00034" y="1700808"/>
            <a:ext cx="8143932" cy="4248472"/>
          </a:xfrm>
        </p:spPr>
        <p:txBody>
          <a:bodyPr/>
          <a:lstStyle/>
          <a:p>
            <a:r>
              <a:rPr lang="fr-FR" sz="2000" dirty="0" smtClean="0"/>
              <a:t> Propriété ou </a:t>
            </a:r>
            <a:r>
              <a:rPr lang="fr-FR" sz="2000" dirty="0" err="1" smtClean="0"/>
              <a:t>co-propriété</a:t>
            </a:r>
            <a:r>
              <a:rPr lang="fr-FR" sz="2000" dirty="0" smtClean="0"/>
              <a:t> de l’institut</a:t>
            </a:r>
            <a:endParaRPr lang="fr-FR" sz="2000" u="sng" dirty="0" smtClean="0"/>
          </a:p>
          <a:p>
            <a:r>
              <a:rPr lang="fr-FR" sz="2000" dirty="0" smtClean="0"/>
              <a:t> Valoriser les données « ouvert et gratuit par défaut »</a:t>
            </a:r>
          </a:p>
          <a:p>
            <a:pPr lvl="1"/>
            <a:r>
              <a:rPr lang="fr-FR" sz="1800" dirty="0"/>
              <a:t> </a:t>
            </a:r>
            <a:r>
              <a:rPr lang="fr-FR" sz="1800" dirty="0" smtClean="0"/>
              <a:t>dépôt dans des entrepôts Inra ou non Inra</a:t>
            </a:r>
          </a:p>
          <a:p>
            <a:pPr lvl="1"/>
            <a:r>
              <a:rPr lang="fr-FR" sz="1800" dirty="0"/>
              <a:t> </a:t>
            </a:r>
            <a:r>
              <a:rPr lang="fr-FR" sz="1800" dirty="0" smtClean="0"/>
              <a:t>Données en liens avec les </a:t>
            </a:r>
            <a:r>
              <a:rPr lang="fr-FR" sz="1800" dirty="0" err="1" smtClean="0"/>
              <a:t>publi</a:t>
            </a:r>
            <a:r>
              <a:rPr lang="fr-FR" sz="1800" dirty="0" smtClean="0"/>
              <a:t> ou non</a:t>
            </a:r>
          </a:p>
          <a:p>
            <a:pPr lvl="1"/>
            <a:r>
              <a:rPr lang="fr-FR" sz="1800" dirty="0"/>
              <a:t> </a:t>
            </a:r>
            <a:r>
              <a:rPr lang="fr-FR" sz="1800" dirty="0" smtClean="0"/>
              <a:t>Data </a:t>
            </a:r>
            <a:r>
              <a:rPr lang="fr-FR" sz="1800" dirty="0" err="1" smtClean="0"/>
              <a:t>papers</a:t>
            </a:r>
            <a:r>
              <a:rPr lang="fr-FR" sz="1800" dirty="0" smtClean="0"/>
              <a:t>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Bonnes pratiques de gestion</a:t>
            </a:r>
          </a:p>
          <a:p>
            <a:pPr lvl="1"/>
            <a:r>
              <a:rPr lang="fr-FR" sz="1800" dirty="0" smtClean="0"/>
              <a:t>DOI</a:t>
            </a:r>
          </a:p>
          <a:p>
            <a:pPr lvl="1"/>
            <a:r>
              <a:rPr lang="fr-FR" sz="1800" dirty="0" smtClean="0"/>
              <a:t>Data management plan</a:t>
            </a:r>
          </a:p>
          <a:p>
            <a:pPr lvl="1"/>
            <a:r>
              <a:rPr lang="fr-FR" sz="1800" dirty="0" smtClean="0"/>
              <a:t>Normes et standards (participer à la standardisation)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L’institut met en place les services : stockage, DOI, DMP, entrepôt/annuaire ….</a:t>
            </a:r>
          </a:p>
          <a:p>
            <a:r>
              <a:rPr lang="fr-FR" sz="2000" dirty="0" smtClean="0"/>
              <a:t>Couts à chiffrer et financer dans le cadre des projet</a:t>
            </a:r>
          </a:p>
          <a:p>
            <a:endParaRPr lang="fr-F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1"/>
            <a:ext cx="214864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90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Inr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r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Inra</Template>
  <TotalTime>7020</TotalTime>
  <Words>541</Words>
  <Application>Microsoft Office PowerPoint</Application>
  <PresentationFormat>Affichage à l'écran (4:3)</PresentationFormat>
  <Paragraphs>120</Paragraphs>
  <Slides>24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Inra</vt:lpstr>
      <vt:lpstr>1_Inra</vt:lpstr>
      <vt:lpstr>Thème Office</vt:lpstr>
      <vt:lpstr>Publier autrement  L’approche d’un organisme de recherche</vt:lpstr>
      <vt:lpstr>L’INRA</vt:lpstr>
      <vt:lpstr>Nouveau décret de l’Inra </vt:lpstr>
      <vt:lpstr>Conduite du changement</vt:lpstr>
      <vt:lpstr>Présentation PowerPoint</vt:lpstr>
      <vt:lpstr>Politique #open science</vt:lpstr>
      <vt:lpstr>Charte pour le libre accès</vt:lpstr>
      <vt:lpstr>Libre accès aux publi – synthèse simplifiée</vt:lpstr>
      <vt:lpstr>Libre accès aux données – synthèse simplifiée</vt:lpstr>
      <vt:lpstr>4 exemples</vt:lpstr>
      <vt:lpstr>4 Projets portés par des chercheurs </vt:lpstr>
      <vt:lpstr>Epijournal : https://jdmdh.episciences.org/</vt:lpstr>
      <vt:lpstr>Journal of Plant Hydraulics  http://jplanthydro.org</vt:lpstr>
      <vt:lpstr>Open data journal</vt:lpstr>
      <vt:lpstr>Peer community in …</vt:lpstr>
      <vt:lpstr>Comment ça marche?</vt:lpstr>
      <vt:lpstr>Présentation PowerPoint</vt:lpstr>
      <vt:lpstr>Les revues INRA</vt:lpstr>
      <vt:lpstr>Comment la publication scientifique répond à ces enjeux ?</vt:lpstr>
      <vt:lpstr>Un cahier des charges pour l’éditeur</vt:lpstr>
      <vt:lpstr>Fin des abonnements en 2020</vt:lpstr>
      <vt:lpstr>Evaluation des chercheurs</vt:lpstr>
      <vt:lpstr>Conclusion</vt:lpstr>
      <vt:lpstr>Merci pour votre attention… Odile.hologne@versailles.inra.fr @Holo_08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Partage des données de la recherche</dc:title>
  <dc:creator>Odile Hologne</dc:creator>
  <cp:lastModifiedBy>OHologne</cp:lastModifiedBy>
  <cp:revision>612</cp:revision>
  <cp:lastPrinted>2013-04-17T06:53:47Z</cp:lastPrinted>
  <dcterms:created xsi:type="dcterms:W3CDTF">2013-04-13T12:52:43Z</dcterms:created>
  <dcterms:modified xsi:type="dcterms:W3CDTF">2017-03-21T09:37:27Z</dcterms:modified>
</cp:coreProperties>
</file>