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3" r:id="rId7"/>
    <p:sldMasterId id="2147483684" r:id="rId8"/>
    <p:sldMasterId id="2147483691" r:id="rId9"/>
    <p:sldMasterId id="2147483693" r:id="rId10"/>
    <p:sldMasterId id="2147483698" r:id="rId11"/>
    <p:sldMasterId id="2147483719" r:id="rId12"/>
    <p:sldMasterId id="2147483740" r:id="rId13"/>
  </p:sldMasterIdLst>
  <p:notesMasterIdLst>
    <p:notesMasterId r:id="rId64"/>
  </p:notesMasterIdLst>
  <p:handoutMasterIdLst>
    <p:handoutMasterId r:id="rId65"/>
  </p:handoutMasterIdLst>
  <p:sldIdLst>
    <p:sldId id="263" r:id="rId14"/>
    <p:sldId id="264" r:id="rId15"/>
    <p:sldId id="267" r:id="rId16"/>
    <p:sldId id="282" r:id="rId17"/>
    <p:sldId id="268" r:id="rId18"/>
    <p:sldId id="269" r:id="rId19"/>
    <p:sldId id="271" r:id="rId20"/>
    <p:sldId id="270" r:id="rId21"/>
    <p:sldId id="316" r:id="rId22"/>
    <p:sldId id="317" r:id="rId23"/>
    <p:sldId id="318" r:id="rId24"/>
    <p:sldId id="273" r:id="rId25"/>
    <p:sldId id="274" r:id="rId26"/>
    <p:sldId id="311" r:id="rId27"/>
    <p:sldId id="312" r:id="rId28"/>
    <p:sldId id="313" r:id="rId29"/>
    <p:sldId id="310" r:id="rId30"/>
    <p:sldId id="275" r:id="rId31"/>
    <p:sldId id="277" r:id="rId32"/>
    <p:sldId id="278" r:id="rId33"/>
    <p:sldId id="284" r:id="rId34"/>
    <p:sldId id="285" r:id="rId35"/>
    <p:sldId id="286" r:id="rId36"/>
    <p:sldId id="289" r:id="rId37"/>
    <p:sldId id="287" r:id="rId38"/>
    <p:sldId id="288" r:id="rId39"/>
    <p:sldId id="290" r:id="rId40"/>
    <p:sldId id="276" r:id="rId41"/>
    <p:sldId id="280" r:id="rId42"/>
    <p:sldId id="281" r:id="rId43"/>
    <p:sldId id="300" r:id="rId44"/>
    <p:sldId id="297" r:id="rId45"/>
    <p:sldId id="314" r:id="rId46"/>
    <p:sldId id="315" r:id="rId47"/>
    <p:sldId id="298" r:id="rId48"/>
    <p:sldId id="294" r:id="rId49"/>
    <p:sldId id="301" r:id="rId50"/>
    <p:sldId id="279" r:id="rId51"/>
    <p:sldId id="292" r:id="rId52"/>
    <p:sldId id="283" r:id="rId53"/>
    <p:sldId id="296" r:id="rId54"/>
    <p:sldId id="299" r:id="rId55"/>
    <p:sldId id="302" r:id="rId56"/>
    <p:sldId id="303" r:id="rId57"/>
    <p:sldId id="306" r:id="rId58"/>
    <p:sldId id="304" r:id="rId59"/>
    <p:sldId id="305" r:id="rId60"/>
    <p:sldId id="308" r:id="rId61"/>
    <p:sldId id="309" r:id="rId62"/>
    <p:sldId id="259" r:id="rId63"/>
  </p:sldIdLst>
  <p:sldSz cx="9144000" cy="5143500" type="screen16x9"/>
  <p:notesSz cx="6797675" cy="992822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A8B"/>
    <a:srgbClr val="FFFFFF"/>
    <a:srgbClr val="000000"/>
    <a:srgbClr val="2C3841"/>
    <a:srgbClr val="458557"/>
    <a:srgbClr val="9BA7B0"/>
    <a:srgbClr val="B9C9D5"/>
    <a:srgbClr val="CADCF0"/>
    <a:srgbClr val="820036"/>
    <a:srgbClr val="8A7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1376" autoAdjust="0"/>
  </p:normalViewPr>
  <p:slideViewPr>
    <p:cSldViewPr snapToGrid="0">
      <p:cViewPr varScale="1">
        <p:scale>
          <a:sx n="120" d="100"/>
          <a:sy n="120" d="100"/>
        </p:scale>
        <p:origin x="1242" y="10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397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a:cxnSpLocks/>
          </p:cNvCxnSpPr>
          <p:nvPr/>
        </p:nvCxnSpPr>
        <p:spPr>
          <a:xfrm>
            <a:off x="347318" y="8990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3451" y="10936683"/>
            <a:ext cx="6423000"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2013_Jisc_Logo_RGB300(19.5m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319" y="275302"/>
            <a:ext cx="673722" cy="429963"/>
          </a:xfrm>
          <a:prstGeom prst="rect">
            <a:avLst/>
          </a:prstGeom>
        </p:spPr>
      </p:pic>
      <p:cxnSp>
        <p:nvCxnSpPr>
          <p:cNvPr id="16" name="Straight Connector 15"/>
          <p:cNvCxnSpPr>
            <a:cxnSpLocks/>
          </p:cNvCxnSpPr>
          <p:nvPr/>
        </p:nvCxnSpPr>
        <p:spPr>
          <a:xfrm>
            <a:off x="347318" y="9459175"/>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2" name="Header Placeholder 1"/>
          <p:cNvSpPr>
            <a:spLocks noGrp="1"/>
          </p:cNvSpPr>
          <p:nvPr>
            <p:ph type="hdr" sz="quarter"/>
          </p:nvPr>
        </p:nvSpPr>
        <p:spPr>
          <a:xfrm>
            <a:off x="3291787" y="273613"/>
            <a:ext cx="3121697" cy="498135"/>
          </a:xfrm>
          <a:prstGeom prst="rect">
            <a:avLst/>
          </a:prstGeom>
        </p:spPr>
        <p:txBody>
          <a:bodyPr vert="horz" lIns="0" tIns="0" rIns="0" bIns="0" rtlCol="0" anchor="t" anchorCtr="0"/>
          <a:lstStyle/>
          <a:p>
            <a:pPr algn="r"/>
            <a:r>
              <a:rPr lang="en-GB" sz="1000" smtClean="0"/>
              <a:t>Title of presentation (Insert &gt; Header &amp; Footer &gt; Notes and Handouts &gt; Header &gt; Apply to all)</a:t>
            </a:r>
            <a:endParaRPr lang="en-GB" sz="1000"/>
          </a:p>
        </p:txBody>
      </p:sp>
      <p:cxnSp>
        <p:nvCxnSpPr>
          <p:cNvPr id="8" name="Straight Connector 7"/>
          <p:cNvCxnSpPr>
            <a:cxnSpLocks/>
          </p:cNvCxnSpPr>
          <p:nvPr/>
        </p:nvCxnSpPr>
        <p:spPr>
          <a:xfrm>
            <a:off x="347318" y="273613"/>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3"/>
          </p:nvPr>
        </p:nvSpPr>
        <p:spPr>
          <a:xfrm>
            <a:off x="3467825" y="9720000"/>
            <a:ext cx="2945659" cy="150377"/>
          </a:xfrm>
          <a:prstGeom prst="rect">
            <a:avLst/>
          </a:prstGeom>
        </p:spPr>
        <p:txBody>
          <a:bodyPr vert="horz" lIns="0" tIns="0" rIns="0" bIns="0" rtlCol="0" anchor="b">
            <a:noAutofit/>
          </a:bodyPr>
          <a:lstStyle>
            <a:lvl1pPr algn="r">
              <a:defRPr sz="1200"/>
            </a:lvl1pPr>
          </a:lstStyle>
          <a:p>
            <a:fld id="{1D5C8E73-0984-4EF3-A086-A5742340CAED}" type="slidenum">
              <a:rPr lang="en-GB" sz="900" smtClean="0"/>
              <a:t>‹N°›</a:t>
            </a:fld>
            <a:endParaRPr lang="en-GB" sz="900"/>
          </a:p>
        </p:txBody>
      </p:sp>
      <p:sp>
        <p:nvSpPr>
          <p:cNvPr id="11" name="Date Placeholder 10"/>
          <p:cNvSpPr>
            <a:spLocks noGrp="1"/>
          </p:cNvSpPr>
          <p:nvPr>
            <p:ph type="dt" sz="quarter" idx="1"/>
          </p:nvPr>
        </p:nvSpPr>
        <p:spPr>
          <a:xfrm>
            <a:off x="346128" y="9720000"/>
            <a:ext cx="2945659" cy="138499"/>
          </a:xfrm>
          <a:prstGeom prst="rect">
            <a:avLst/>
          </a:prstGeom>
          <a:ln>
            <a:noFill/>
          </a:ln>
        </p:spPr>
        <p:txBody>
          <a:bodyPr vert="horz" lIns="0" tIns="0" rIns="0" bIns="0" rtlCol="0">
            <a:spAutoFit/>
          </a:bodyPr>
          <a:lstStyle>
            <a:lvl1pPr algn="r">
              <a:defRPr sz="1200"/>
            </a:lvl1pPr>
          </a:lstStyle>
          <a:p>
            <a:pPr algn="l"/>
            <a:fld id="{DF4C30F3-B2BD-4AA0-9677-D98C26B57496}" type="datetime1">
              <a:rPr lang="en-GB" sz="900" smtClean="0"/>
              <a:t>27/03/2017</a:t>
            </a:fld>
            <a:endParaRPr lang="en-GB" sz="900"/>
          </a:p>
        </p:txBody>
      </p:sp>
    </p:spTree>
    <p:extLst>
      <p:ext uri="{BB962C8B-B14F-4D97-AF65-F5344CB8AC3E}">
        <p14:creationId xmlns:p14="http://schemas.microsoft.com/office/powerpoint/2010/main" val="53813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7318" y="9750052"/>
            <a:ext cx="2945659" cy="150377"/>
          </a:xfrm>
          <a:prstGeom prst="rect">
            <a:avLst/>
          </a:prstGeom>
        </p:spPr>
        <p:txBody>
          <a:bodyPr vert="horz" lIns="0" tIns="0" rIns="0" bIns="0" rtlCol="0">
            <a:noAutofit/>
          </a:bodyPr>
          <a:lstStyle>
            <a:lvl1pPr algn="l">
              <a:defRPr sz="900"/>
            </a:lvl1pPr>
          </a:lstStyle>
          <a:p>
            <a:fld id="{7F521898-283E-4E2D-86F8-743963B3A4B8}" type="datetime1">
              <a:rPr lang="en-GB" smtClean="0"/>
              <a:t>27/03/2017</a:t>
            </a:fld>
            <a:endParaRPr lang="en-GB"/>
          </a:p>
        </p:txBody>
      </p:sp>
      <p:sp>
        <p:nvSpPr>
          <p:cNvPr id="4" name="Slide Image Placeholder 3"/>
          <p:cNvSpPr>
            <a:spLocks noGrp="1" noRot="1" noChangeAspect="1"/>
          </p:cNvSpPr>
          <p:nvPr>
            <p:ph type="sldImg" idx="2"/>
          </p:nvPr>
        </p:nvSpPr>
        <p:spPr>
          <a:xfrm>
            <a:off x="792163" y="665163"/>
            <a:ext cx="5213350" cy="2933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47318" y="3811948"/>
            <a:ext cx="6066167" cy="487524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467825" y="9748423"/>
            <a:ext cx="2945659" cy="150377"/>
          </a:xfrm>
          <a:prstGeom prst="rect">
            <a:avLst/>
          </a:prstGeom>
        </p:spPr>
        <p:txBody>
          <a:bodyPr vert="horz" lIns="0" tIns="0" rIns="0" bIns="0" rtlCol="0">
            <a:noAutofit/>
          </a:bodyPr>
          <a:lstStyle>
            <a:lvl1pPr algn="r">
              <a:defRPr lang="en-GB" sz="900" smtClean="0"/>
            </a:lvl1pPr>
          </a:lstStyle>
          <a:p>
            <a:fld id="{059CA28E-C823-46A7-ACC3-740ED2E57C53}" type="slidenum">
              <a:rPr lang="en-GB" smtClean="0"/>
              <a:pPr/>
              <a:t>‹N°›</a:t>
            </a:fld>
            <a:endParaRPr lang="en-GB" dirty="0"/>
          </a:p>
        </p:txBody>
      </p:sp>
      <p:sp>
        <p:nvSpPr>
          <p:cNvPr id="13" name="Header Placeholder 12"/>
          <p:cNvSpPr>
            <a:spLocks noGrp="1"/>
          </p:cNvSpPr>
          <p:nvPr>
            <p:ph type="hdr" sz="quarter"/>
          </p:nvPr>
        </p:nvSpPr>
        <p:spPr>
          <a:xfrm>
            <a:off x="3467825" y="0"/>
            <a:ext cx="2945659" cy="498135"/>
          </a:xfrm>
          <a:prstGeom prst="rect">
            <a:avLst/>
          </a:prstGeom>
        </p:spPr>
        <p:txBody>
          <a:bodyPr vert="horz" lIns="0" tIns="0" rIns="0" bIns="0" rtlCol="0"/>
          <a:lstStyle>
            <a:lvl1pPr algn="r">
              <a:defRPr sz="1000"/>
            </a:lvl1pPr>
          </a:lstStyle>
          <a:p>
            <a:r>
              <a:rPr lang="en-GB" smtClean="0"/>
              <a:t>Title of presentation (Insert &gt; Header &amp; Footer &gt; Notes and Handouts &gt; Header &gt; Apply to all)</a:t>
            </a:r>
            <a:endParaRPr lang="en-GB"/>
          </a:p>
        </p:txBody>
      </p:sp>
      <p:cxnSp>
        <p:nvCxnSpPr>
          <p:cNvPr id="11" name="Straight Connector 10"/>
          <p:cNvCxnSpPr>
            <a:cxnSpLocks/>
          </p:cNvCxnSpPr>
          <p:nvPr/>
        </p:nvCxnSpPr>
        <p:spPr>
          <a:xfrm>
            <a:off x="347318" y="9750051"/>
            <a:ext cx="6066167" cy="0"/>
          </a:xfrm>
          <a:prstGeom prst="line">
            <a:avLst/>
          </a:prstGeom>
          <a:ln w="6350">
            <a:solidFill>
              <a:srgbClr val="2C384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6944206"/>
      </p:ext>
    </p:extLst>
  </p:cSld>
  <p:clrMap bg1="lt1" tx1="dk1" bg2="lt2" tx2="dk2" accent1="accent1" accent2="accent2" accent3="accent3" accent4="accent4" accent5="accent5" accent6="accent6" hlink="hlink" folHlink="folHlink"/>
  <p:hf ftr="0"/>
  <p:notesStyle>
    <a:lvl1pPr marL="108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1pPr>
    <a:lvl2pPr marL="216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2pPr>
    <a:lvl3pPr marL="324000" indent="-108000" algn="l" defTabSz="685800" rtl="0" eaLnBrk="1" latinLnBrk="0" hangingPunct="1">
      <a:lnSpc>
        <a:spcPct val="90000"/>
      </a:lnSpc>
      <a:spcBef>
        <a:spcPts val="450"/>
      </a:spcBef>
      <a:buClr>
        <a:schemeClr val="accent1"/>
      </a:buClr>
      <a:buSzPct val="120000"/>
      <a:buFont typeface="Corbel" panose="020B0503020204020204" pitchFamily="34" charset="0"/>
      <a:buChar char="–"/>
      <a:defRPr sz="900" kern="1200">
        <a:solidFill>
          <a:schemeClr val="tx1"/>
        </a:solidFill>
        <a:latin typeface="+mn-lt"/>
        <a:ea typeface="+mn-ea"/>
        <a:cs typeface="+mn-cs"/>
      </a:defRPr>
    </a:lvl3pPr>
    <a:lvl4pPr marL="432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4pPr>
    <a:lvl5pPr marL="540000" indent="-108000" algn="l" defTabSz="685800" rtl="0" eaLnBrk="1" latinLnBrk="0" hangingPunct="1">
      <a:lnSpc>
        <a:spcPct val="90000"/>
      </a:lnSpc>
      <a:buClr>
        <a:schemeClr val="accent1"/>
      </a:buClr>
      <a:buSzPct val="120000"/>
      <a:buFont typeface="Corbel" panose="020B0503020204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irg.eu/documents/10920/12353/Roadmap+2016.pdf" TargetMode="External"/><Relationship Id="rId3" Type="http://schemas.openxmlformats.org/officeDocument/2006/relationships/hyperlink" Target="http://fourthparadigm.org/" TargetMode="External"/><Relationship Id="rId7" Type="http://schemas.openxmlformats.org/officeDocument/2006/relationships/hyperlink" Target="https://osf.io/wjk32/"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force11.org/group/joint-declaration-data-citation-principles-final" TargetMode="External"/><Relationship Id="rId5" Type="http://schemas.openxmlformats.org/officeDocument/2006/relationships/hyperlink" Target="https://royalsociety.org/topics-policy/projects/science-public-enterprise/report/" TargetMode="External"/><Relationship Id="rId4" Type="http://schemas.openxmlformats.org/officeDocument/2006/relationships/hyperlink" Target="http://www.leru.org/files/publications/LERU_AP20_citizen_science.pdf" TargetMode="External"/><Relationship Id="rId9" Type="http://schemas.openxmlformats.org/officeDocument/2006/relationships/hyperlink" Target="http://hdl.handle.net/2027.42/9755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55815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Intending</a:t>
            </a:r>
            <a:r>
              <a:rPr lang="en-GB" baseline="0" dirty="0" smtClean="0"/>
              <a:t> to get new version of this</a:t>
            </a: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24</a:t>
            </a:fld>
            <a:endParaRPr lang="en-GB" dirty="0"/>
          </a:p>
        </p:txBody>
      </p:sp>
    </p:spTree>
    <p:extLst>
      <p:ext uri="{BB962C8B-B14F-4D97-AF65-F5344CB8AC3E}">
        <p14:creationId xmlns:p14="http://schemas.microsoft.com/office/powerpoint/2010/main" val="27885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80187" cy="37020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88994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80187" cy="37020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2C3841"/>
                </a:solidFill>
              </a:rPr>
              <a:t>https://</a:t>
            </a:r>
            <a:r>
              <a:rPr lang="en-US" sz="1200" b="1" dirty="0" err="1" smtClean="0">
                <a:solidFill>
                  <a:srgbClr val="2C3841"/>
                </a:solidFill>
              </a:rPr>
              <a:t>www.jisc.ac.uk</a:t>
            </a:r>
            <a:r>
              <a:rPr lang="en-US" sz="1200" b="1" dirty="0" smtClean="0">
                <a:solidFill>
                  <a:srgbClr val="2C3841"/>
                </a:solidFill>
              </a:rPr>
              <a:t>/</a:t>
            </a:r>
            <a:r>
              <a:rPr lang="en-US" sz="1200" b="1" dirty="0" err="1" smtClean="0">
                <a:solidFill>
                  <a:srgbClr val="2C3841"/>
                </a:solidFill>
              </a:rPr>
              <a:t>rd</a:t>
            </a:r>
            <a:r>
              <a:rPr lang="en-US" sz="1200" b="1" dirty="0" smtClean="0">
                <a:solidFill>
                  <a:srgbClr val="2C3841"/>
                </a:solidFill>
              </a:rPr>
              <a:t>/projects/research-data-shared-service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26</a:t>
            </a:fld>
            <a:endParaRPr lang="en-GB"/>
          </a:p>
        </p:txBody>
      </p:sp>
    </p:spTree>
    <p:extLst>
      <p:ext uri="{BB962C8B-B14F-4D97-AF65-F5344CB8AC3E}">
        <p14:creationId xmlns:p14="http://schemas.microsoft.com/office/powerpoint/2010/main" val="320526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28</a:t>
            </a:fld>
            <a:endParaRPr lang="en-GB" dirty="0"/>
          </a:p>
        </p:txBody>
      </p:sp>
    </p:spTree>
    <p:extLst>
      <p:ext uri="{BB962C8B-B14F-4D97-AF65-F5344CB8AC3E}">
        <p14:creationId xmlns:p14="http://schemas.microsoft.com/office/powerpoint/2010/main" val="284747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be Open</a:t>
            </a:r>
            <a:r>
              <a:rPr lang="en-GB" baseline="0" dirty="0" smtClean="0"/>
              <a:t> Research, includes all disciplines and subjects!</a:t>
            </a:r>
            <a:endParaRPr lang="en-GB" dirty="0"/>
          </a:p>
        </p:txBody>
      </p:sp>
      <p:sp>
        <p:nvSpPr>
          <p:cNvPr id="4" name="Date Placeholder 3"/>
          <p:cNvSpPr>
            <a:spLocks noGrp="1"/>
          </p:cNvSpPr>
          <p:nvPr>
            <p:ph type="dt" idx="10"/>
          </p:nvPr>
        </p:nvSpPr>
        <p:spPr/>
        <p:txBody>
          <a:bodyPr/>
          <a:lstStyle/>
          <a:p>
            <a:fld id="{7F521898-283E-4E2D-86F8-743963B3A4B8}"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29</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404982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 Gowers Poly</a:t>
            </a:r>
            <a:r>
              <a:rPr lang="en-GB" baseline="0" dirty="0" smtClean="0"/>
              <a:t>math project can be seen as one of the early open science projects </a:t>
            </a:r>
          </a:p>
          <a:p>
            <a:pPr marL="108000" marR="0" indent="-108000" algn="l" defTabSz="685800" rtl="0" eaLnBrk="1" fontAlgn="auto" latinLnBrk="0" hangingPunct="1">
              <a:lnSpc>
                <a:spcPct val="90000"/>
              </a:lnSpc>
              <a:spcBef>
                <a:spcPts val="450"/>
              </a:spcBef>
              <a:spcAft>
                <a:spcPts val="0"/>
              </a:spcAft>
              <a:buClr>
                <a:schemeClr val="accent1"/>
              </a:buClr>
              <a:buSzPct val="120000"/>
              <a:buFont typeface="Corbel" panose="020B0503020204020204" pitchFamily="34" charset="0"/>
              <a:buChar char="»"/>
              <a:tabLst/>
              <a:defRPr/>
            </a:pPr>
            <a:r>
              <a:rPr lang="en-GB" sz="900" b="1" i="0" kern="1200" dirty="0" smtClean="0">
                <a:solidFill>
                  <a:schemeClr val="tx1"/>
                </a:solidFill>
                <a:effectLst/>
                <a:latin typeface="+mn-lt"/>
                <a:ea typeface="+mn-ea"/>
                <a:cs typeface="+mn-cs"/>
              </a:rPr>
              <a:t>Professor Jeremy G Frey http://www.southampton.ac.uk/chemistry/about/staff/jgf.page</a:t>
            </a:r>
          </a:p>
          <a:p>
            <a:endParaRPr lang="en-GB" dirty="0"/>
          </a:p>
        </p:txBody>
      </p:sp>
      <p:sp>
        <p:nvSpPr>
          <p:cNvPr id="4" name="Date Placeholder 3"/>
          <p:cNvSpPr>
            <a:spLocks noGrp="1"/>
          </p:cNvSpPr>
          <p:nvPr>
            <p:ph type="dt" idx="10"/>
          </p:nvPr>
        </p:nvSpPr>
        <p:spPr/>
        <p:txBody>
          <a:bodyPr/>
          <a:lstStyle/>
          <a:p>
            <a:fld id="{F1661B59-C669-4529-840C-C6C0251E5161}"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50376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high level framework/vision to enable open science internationally</a:t>
            </a:r>
          </a:p>
          <a:p>
            <a:r>
              <a:rPr lang="en-GB" i="1" dirty="0" smtClean="0"/>
              <a:t>The 'European Open Science Cloud' aims to create a trusted environment for hosting and processing research data to support EU science in its global leading role.</a:t>
            </a:r>
            <a:endParaRPr lang="en-GB" dirty="0" smtClean="0"/>
          </a:p>
          <a:p>
            <a:r>
              <a:rPr lang="en-GB" dirty="0" smtClean="0"/>
              <a:t>EOSC - a common set of light-touch standards that national governments and systems can adhere to enable interoperable data-intensive science across Europe.</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35</a:t>
            </a:fld>
            <a:endParaRPr lang="en-GB" dirty="0"/>
          </a:p>
        </p:txBody>
      </p:sp>
    </p:spTree>
    <p:extLst>
      <p:ext uri="{BB962C8B-B14F-4D97-AF65-F5344CB8AC3E}">
        <p14:creationId xmlns:p14="http://schemas.microsoft.com/office/powerpoint/2010/main" val="272754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37C837-5377-6648-AD34-4D4FC0F568FB}" type="slidenum">
              <a:rPr lang="en-GB" smtClean="0"/>
              <a:pPr/>
              <a:t>36</a:t>
            </a:fld>
            <a:endParaRPr lang="en-GB" dirty="0"/>
          </a:p>
        </p:txBody>
      </p:sp>
    </p:spTree>
    <p:extLst>
      <p:ext uri="{BB962C8B-B14F-4D97-AF65-F5344CB8AC3E}">
        <p14:creationId xmlns:p14="http://schemas.microsoft.com/office/powerpoint/2010/main" val="3890856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suggested that the community consider becoming more transparent by publishing raw data and detailed methodologies. “</a:t>
            </a:r>
            <a:r>
              <a:rPr lang="en-GB" sz="900" b="0" i="1" kern="1200" dirty="0" smtClean="0">
                <a:solidFill>
                  <a:schemeClr val="tx1"/>
                </a:solidFill>
                <a:effectLst/>
                <a:latin typeface="+mn-lt"/>
                <a:ea typeface="+mn-ea"/>
                <a:cs typeface="+mn-cs"/>
              </a:rPr>
              <a:t>House of Commons Science and Technology Committee</a:t>
            </a:r>
            <a:endParaRPr lang="en-GB" dirty="0" smtClean="0"/>
          </a:p>
          <a:p>
            <a:r>
              <a:rPr lang="en-GB" dirty="0" smtClean="0"/>
              <a:t>https://www.publications.parliament.uk/pa/cm200910/cmselect/cmsctech/387/387i.pdf</a:t>
            </a:r>
            <a:endParaRPr lang="en-GB" dirty="0"/>
          </a:p>
        </p:txBody>
      </p:sp>
      <p:sp>
        <p:nvSpPr>
          <p:cNvPr id="4" name="Date Placeholder 3"/>
          <p:cNvSpPr>
            <a:spLocks noGrp="1"/>
          </p:cNvSpPr>
          <p:nvPr>
            <p:ph type="dt" idx="10"/>
          </p:nvPr>
        </p:nvSpPr>
        <p:spPr/>
        <p:txBody>
          <a:bodyPr/>
          <a:lstStyle/>
          <a:p>
            <a:fld id="{7F521898-283E-4E2D-86F8-743963B3A4B8}"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38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58519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kern="1200" dirty="0" smtClean="0">
                <a:solidFill>
                  <a:schemeClr val="tx1"/>
                </a:solidFill>
                <a:effectLst/>
                <a:latin typeface="+mn-lt"/>
                <a:ea typeface="+mn-ea"/>
                <a:cs typeface="+mn-cs"/>
              </a:rPr>
              <a:t>Seven Shifts in Scholarship: Observations on the Future of Research</a:t>
            </a:r>
          </a:p>
          <a:p>
            <a:r>
              <a:rPr lang="en-GB" sz="900" kern="1200" dirty="0" smtClean="0">
                <a:solidFill>
                  <a:schemeClr val="tx1"/>
                </a:solidFill>
                <a:effectLst/>
                <a:latin typeface="+mn-lt"/>
                <a:ea typeface="+mn-ea"/>
                <a:cs typeface="+mn-cs"/>
              </a:rPr>
              <a:t>David De </a:t>
            </a:r>
            <a:r>
              <a:rPr lang="en-GB" sz="900" kern="1200" dirty="0" err="1" smtClean="0">
                <a:solidFill>
                  <a:schemeClr val="tx1"/>
                </a:solidFill>
                <a:effectLst/>
                <a:latin typeface="+mn-lt"/>
                <a:ea typeface="+mn-ea"/>
                <a:cs typeface="+mn-cs"/>
              </a:rPr>
              <a:t>Roure</a:t>
            </a:r>
            <a:r>
              <a:rPr lang="en-GB" sz="900" kern="1200" dirty="0" smtClean="0">
                <a:solidFill>
                  <a:schemeClr val="tx1"/>
                </a:solidFill>
                <a:effectLst/>
                <a:latin typeface="+mn-lt"/>
                <a:ea typeface="+mn-ea"/>
                <a:cs typeface="+mn-cs"/>
              </a:rPr>
              <a:t>, University of Oxford</a:t>
            </a:r>
          </a:p>
          <a:p>
            <a:r>
              <a:rPr lang="en-GB" sz="900" kern="1200" dirty="0" smtClean="0">
                <a:solidFill>
                  <a:schemeClr val="tx1"/>
                </a:solidFill>
                <a:effectLst/>
                <a:latin typeface="+mn-lt"/>
                <a:ea typeface="+mn-ea"/>
                <a:cs typeface="+mn-cs"/>
              </a:rPr>
              <a:t>                              </a:t>
            </a:r>
          </a:p>
          <a:p>
            <a:r>
              <a:rPr lang="en-GB" sz="900" i="1" kern="1200" dirty="0" smtClean="0">
                <a:solidFill>
                  <a:schemeClr val="tx1"/>
                </a:solidFill>
                <a:effectLst/>
                <a:latin typeface="+mn-lt"/>
                <a:ea typeface="+mn-ea"/>
                <a:cs typeface="+mn-cs"/>
              </a:rPr>
              <a:t>Introduction</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New research methods are being established in and across disciplines, especially as emerging technologies are deployed in innovative ways to address contemporary research challenges. While part of this landscape involves the adoption of new computational techniques enabled by increasingly powerful hardware, as often exemplified by data science, there is also significant democratisation of research as citizens and scholars alike are empowered to interact routinely with the digital world and to engage in co-production.</a:t>
            </a:r>
          </a:p>
          <a:p>
            <a:r>
              <a:rPr lang="en-GB" sz="900" kern="1200" dirty="0" smtClean="0">
                <a:solidFill>
                  <a:schemeClr val="tx1"/>
                </a:solidFill>
                <a:effectLst/>
                <a:latin typeface="+mn-lt"/>
                <a:ea typeface="+mn-ea"/>
                <a:cs typeface="+mn-cs"/>
              </a:rPr>
              <a:t>This short briefing note embraces this broader perspective of the technical and social—citizens and scholars at scale—and identifies seven shifts in scholarship which characterise changing research practice. </a:t>
            </a:r>
          </a:p>
          <a:p>
            <a:r>
              <a:rPr lang="en-GB" sz="900" i="1" kern="1200" dirty="0" smtClean="0">
                <a:solidFill>
                  <a:schemeClr val="tx1"/>
                </a:solidFill>
                <a:effectLst/>
                <a:latin typeface="+mn-lt"/>
                <a:ea typeface="+mn-ea"/>
                <a:cs typeface="+mn-cs"/>
              </a:rPr>
              <a:t>1. Computational capability</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Technological advances provide growing computational capacity that affords new data processing and simulation capabilities. This promises an acceleration in research, which is immediately attractive to competitive scientific endeavours, but also a capability to address research questions which could not be attempted before.  Originally identified as data-intensive science [1], this has come to be exemplified today as data science and big data.</a:t>
            </a:r>
          </a:p>
          <a:p>
            <a:r>
              <a:rPr lang="en-GB" sz="900" kern="1200" dirty="0" smtClean="0">
                <a:solidFill>
                  <a:schemeClr val="tx1"/>
                </a:solidFill>
                <a:effectLst/>
                <a:latin typeface="+mn-lt"/>
                <a:ea typeface="+mn-ea"/>
                <a:cs typeface="+mn-cs"/>
              </a:rPr>
              <a:t>Computational methods are beginning to be used with live data streams to provide real-time analysis, and fusion of live and stored data. As well as high-end computing becoming more powerful and more accessible, our personal devices are increasingly capable of computation and visualisation, putting data science tools into everyday use. With this comes a demand for computational skills (algorithmic, software) to develop new capabilities, and across the widening user base to aid use and interpretation. </a:t>
            </a:r>
          </a:p>
          <a:p>
            <a:r>
              <a:rPr lang="en-GB" sz="900" kern="1200" dirty="0" smtClean="0">
                <a:solidFill>
                  <a:schemeClr val="tx1"/>
                </a:solidFill>
                <a:effectLst/>
                <a:latin typeface="+mn-lt"/>
                <a:ea typeface="+mn-ea"/>
                <a:cs typeface="+mn-cs"/>
              </a:rPr>
              <a:t>Computational techniques continue to be adopted beyond science and engineering, for example computational social science is now established, and computational humanities is emerging. These new domains are demonstrating that it is possible to apply computational techniques to data without having direct access (“non-consumptive research”, first adopted in analyses of full text corpora), and to perform analyses when the data remains encrypted or anonymised. </a:t>
            </a:r>
          </a:p>
          <a:p>
            <a:r>
              <a:rPr lang="en-GB" sz="900" kern="1200" dirty="0" smtClean="0">
                <a:solidFill>
                  <a:schemeClr val="tx1"/>
                </a:solidFill>
                <a:effectLst/>
                <a:latin typeface="+mn-lt"/>
                <a:ea typeface="+mn-ea"/>
                <a:cs typeface="+mn-cs"/>
              </a:rPr>
              <a:t> </a:t>
            </a:r>
          </a:p>
          <a:p>
            <a:r>
              <a:rPr lang="en-GB" sz="900" i="1" kern="1200" dirty="0" smtClean="0">
                <a:solidFill>
                  <a:schemeClr val="tx1"/>
                </a:solidFill>
                <a:effectLst/>
                <a:latin typeface="+mn-lt"/>
                <a:ea typeface="+mn-ea"/>
                <a:cs typeface="+mn-cs"/>
              </a:rPr>
              <a:t>2. Citizen engagement</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Technological advance, often characterised by Moore’s Law, underpins the growing computational capability, but also the increasing availability and adoption of digital devices which have enabled large scale participation of citizen and scholar alike, through the Web and apps.  This progress has given us social computing, Science 2.0 and citizen science.</a:t>
            </a:r>
          </a:p>
          <a:p>
            <a:r>
              <a:rPr lang="en-GB" sz="900" kern="1200" dirty="0" smtClean="0">
                <a:solidFill>
                  <a:schemeClr val="tx1"/>
                </a:solidFill>
                <a:effectLst/>
                <a:latin typeface="+mn-lt"/>
                <a:ea typeface="+mn-ea"/>
                <a:cs typeface="+mn-cs"/>
              </a:rPr>
              <a:t>Galaxy Zoo, for example, engaged 165,000 people in the visual characterization of galaxies, and generated scientific discoveries as the citizens interacted through discussion fora and engaged with the science itself. Its successor platform, </a:t>
            </a:r>
            <a:r>
              <a:rPr lang="en-GB" sz="900" kern="1200" dirty="0" err="1" smtClean="0">
                <a:solidFill>
                  <a:schemeClr val="tx1"/>
                </a:solidFill>
                <a:effectLst/>
                <a:latin typeface="+mn-lt"/>
                <a:ea typeface="+mn-ea"/>
                <a:cs typeface="+mn-cs"/>
              </a:rPr>
              <a:t>Zooniverse</a:t>
            </a:r>
            <a:r>
              <a:rPr lang="en-GB" sz="900" kern="1200" dirty="0" smtClean="0">
                <a:solidFill>
                  <a:schemeClr val="tx1"/>
                </a:solidFill>
                <a:effectLst/>
                <a:latin typeface="+mn-lt"/>
                <a:ea typeface="+mn-ea"/>
                <a:cs typeface="+mn-cs"/>
              </a:rPr>
              <a:t>, has engaged over a million users in projects ranging from nature to the humanities, and today anyone can build a citizen science project.  Citizens and computation come together in ClimatePrediction.net, which generates scientific discoveries through people volunteering their computers in the world's largest climate modelling experiment.</a:t>
            </a:r>
          </a:p>
          <a:p>
            <a:r>
              <a:rPr lang="en-GB" sz="900" kern="1200" dirty="0" smtClean="0">
                <a:solidFill>
                  <a:schemeClr val="tx1"/>
                </a:solidFill>
                <a:effectLst/>
                <a:latin typeface="+mn-lt"/>
                <a:ea typeface="+mn-ea"/>
                <a:cs typeface="+mn-cs"/>
              </a:rPr>
              <a:t>Citizen science is becoming mainstream as a research method [2]. Meanwhile citizen engagement at scale is a means of analysis but also supply of data with crowdsourced data collection, while our digital transactions and interactions give rise to the new forms of (personal) data for study. It also enables new methods such as collaborative authoring, collaborative design and crowd funding, which benefit research beyond crowdsourced data collection and analytics.</a:t>
            </a:r>
          </a:p>
          <a:p>
            <a:r>
              <a:rPr lang="en-GB" sz="900" i="1" kern="1200" dirty="0" smtClean="0">
                <a:solidFill>
                  <a:schemeClr val="tx1"/>
                </a:solidFill>
                <a:effectLst/>
                <a:latin typeface="+mn-lt"/>
                <a:ea typeface="+mn-ea"/>
                <a:cs typeface="+mn-cs"/>
              </a:rPr>
              <a:t>3. Co-production</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We see a changing mode of knowledge production in contemporary research, increasingly recognised by researchers and funders using phrases like ‘living lab’, ‘research in the wild’ and ‘mode 2’.  Focused on specific problems and persistent contexts in the real world, it involves </a:t>
            </a:r>
            <a:r>
              <a:rPr lang="en-GB" sz="900" i="1" kern="1200" dirty="0" smtClean="0">
                <a:solidFill>
                  <a:schemeClr val="tx1"/>
                </a:solidFill>
                <a:effectLst/>
                <a:latin typeface="+mn-lt"/>
                <a:ea typeface="+mn-ea"/>
                <a:cs typeface="+mn-cs"/>
              </a:rPr>
              <a:t>in situ</a:t>
            </a:r>
            <a:r>
              <a:rPr lang="en-GB" sz="900" kern="1200" dirty="0" smtClean="0">
                <a:solidFill>
                  <a:schemeClr val="tx1"/>
                </a:solidFill>
                <a:effectLst/>
                <a:latin typeface="+mn-lt"/>
                <a:ea typeface="+mn-ea"/>
                <a:cs typeface="+mn-cs"/>
              </a:rPr>
              <a:t> design, development and evaluation, with interdisciplinary teams working together in pursuit of applicability (and hence impact) as well as scientific knowledge.  While field studies are already familiar in social science, this co-production can extend to citizen-led design and research.</a:t>
            </a:r>
          </a:p>
          <a:p>
            <a:r>
              <a:rPr lang="en-GB" sz="900" kern="1200" dirty="0" smtClean="0">
                <a:solidFill>
                  <a:schemeClr val="tx1"/>
                </a:solidFill>
                <a:effectLst/>
                <a:latin typeface="+mn-lt"/>
                <a:ea typeface="+mn-ea"/>
                <a:cs typeface="+mn-cs"/>
              </a:rPr>
              <a:t>One such example is research set in cities, or ‘urban big data’, which can combine many information sources including sensors, building information management systems, transport, social media and administrative data, as well as personal interactions and transactions. In contrast to data collected in a laboratory, this ‘in the wild’ approach brings far greater complexity in terms of stakeholders, data ownership, permissions for use and re-use, privacy, responsible innovation and ethics.</a:t>
            </a:r>
          </a:p>
          <a:p>
            <a:r>
              <a:rPr lang="en-GB" sz="900" kern="1200" dirty="0" smtClean="0">
                <a:solidFill>
                  <a:schemeClr val="tx1"/>
                </a:solidFill>
                <a:effectLst/>
                <a:latin typeface="+mn-lt"/>
                <a:ea typeface="+mn-ea"/>
                <a:cs typeface="+mn-cs"/>
              </a:rPr>
              <a:t/>
            </a:r>
            <a:br>
              <a:rPr lang="en-GB" sz="900" kern="1200" dirty="0" smtClean="0">
                <a:solidFill>
                  <a:schemeClr val="tx1"/>
                </a:solidFill>
                <a:effectLst/>
                <a:latin typeface="+mn-lt"/>
                <a:ea typeface="+mn-ea"/>
                <a:cs typeface="+mn-cs"/>
              </a:rPr>
            </a:br>
            <a:r>
              <a:rPr lang="en-GB" sz="900" i="1" kern="1200" dirty="0" smtClean="0">
                <a:solidFill>
                  <a:schemeClr val="tx1"/>
                </a:solidFill>
                <a:effectLst/>
                <a:latin typeface="+mn-lt"/>
                <a:ea typeface="+mn-ea"/>
                <a:cs typeface="+mn-cs"/>
              </a:rPr>
              <a:t>4. </a:t>
            </a:r>
            <a:r>
              <a:rPr lang="en-GB" sz="900" i="1" kern="1200" dirty="0" err="1" smtClean="0">
                <a:solidFill>
                  <a:schemeClr val="tx1"/>
                </a:solidFill>
                <a:effectLst/>
                <a:latin typeface="+mn-lt"/>
                <a:ea typeface="+mn-ea"/>
                <a:cs typeface="+mn-cs"/>
              </a:rPr>
              <a:t>Interdisciplinarity</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Academic disciplines have become established over centuries and define areas of expertise. As well as structuring our organisation of knowledge, disciplines have come to delineate organisation, funding, assessment and research cultures. While some new disciplines have emerged in combination (e.g. biochemistry, geophysics, bioinformatics), the overall trend has been increasing specialisation.</a:t>
            </a:r>
          </a:p>
          <a:p>
            <a:r>
              <a:rPr lang="en-GB" sz="900" kern="1200" dirty="0" smtClean="0">
                <a:solidFill>
                  <a:schemeClr val="tx1"/>
                </a:solidFill>
                <a:effectLst/>
                <a:latin typeface="+mn-lt"/>
                <a:ea typeface="+mn-ea"/>
                <a:cs typeface="+mn-cs"/>
              </a:rPr>
              <a:t>In contrast, many research challenges, especially grand challenges which address pressing societal problems, require the development and application of multidisciplinary expertise. While new methods, such as computational methods and data science, may be created within disciplines, they often have broader applicability and hence cut across traditional boundaries.  In this way digital methods become a means to work across traditional boundaries and enable interdisciplinary working. </a:t>
            </a:r>
          </a:p>
          <a:p>
            <a:r>
              <a:rPr lang="en-GB" sz="900" kern="1200" dirty="0" smtClean="0">
                <a:solidFill>
                  <a:schemeClr val="tx1"/>
                </a:solidFill>
                <a:effectLst/>
                <a:latin typeface="+mn-lt"/>
                <a:ea typeface="+mn-ea"/>
                <a:cs typeface="+mn-cs"/>
              </a:rPr>
              <a:t>Sharing research data and research methods to tackle multidisciplinary challenges means crossing disciplinary borders. Rather than retrofitting digital scholarship into historical practices and disciplinary divisions, there is a need to learn from past practice and look ahead to new paradigms. Data science initiatives today illustrate one means of challenging these boundaries, and are leading to new skills development which transcends traditional curricula established within individual domains. </a:t>
            </a:r>
          </a:p>
          <a:p>
            <a:r>
              <a:rPr lang="en-GB" sz="900" kern="1200" dirty="0" smtClean="0">
                <a:solidFill>
                  <a:schemeClr val="tx1"/>
                </a:solidFill>
                <a:effectLst/>
                <a:latin typeface="+mn-lt"/>
                <a:ea typeface="+mn-ea"/>
                <a:cs typeface="+mn-cs"/>
              </a:rPr>
              <a:t>While this hints at a post-disciplinary future, we see different disciplines coming upon a ‘computational turn’ at different times, and creating new (sub)disciplines on the way; the challenges of boundaries could get worse before they get better.</a:t>
            </a:r>
            <a:br>
              <a:rPr lang="en-GB" sz="900" kern="1200" dirty="0" smtClean="0">
                <a:solidFill>
                  <a:schemeClr val="tx1"/>
                </a:solidFill>
                <a:effectLst/>
                <a:latin typeface="+mn-lt"/>
                <a:ea typeface="+mn-ea"/>
                <a:cs typeface="+mn-cs"/>
              </a:rPr>
            </a:br>
            <a:r>
              <a:rPr lang="en-GB" sz="900" kern="1200" dirty="0" smtClean="0">
                <a:solidFill>
                  <a:schemeClr val="tx1"/>
                </a:solidFill>
                <a:effectLst/>
                <a:latin typeface="+mn-lt"/>
                <a:ea typeface="+mn-ea"/>
                <a:cs typeface="+mn-cs"/>
              </a:rPr>
              <a:t/>
            </a:r>
            <a:br>
              <a:rPr lang="en-GB" sz="900" kern="1200" dirty="0" smtClean="0">
                <a:solidFill>
                  <a:schemeClr val="tx1"/>
                </a:solidFill>
                <a:effectLst/>
                <a:latin typeface="+mn-lt"/>
                <a:ea typeface="+mn-ea"/>
                <a:cs typeface="+mn-cs"/>
              </a:rPr>
            </a:br>
            <a:r>
              <a:rPr lang="en-GB" sz="900" i="1" kern="1200" dirty="0" smtClean="0">
                <a:solidFill>
                  <a:schemeClr val="tx1"/>
                </a:solidFill>
                <a:effectLst/>
                <a:latin typeface="+mn-lt"/>
                <a:ea typeface="+mn-ea"/>
                <a:cs typeface="+mn-cs"/>
              </a:rPr>
              <a:t>5. Automation</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increasing scale of data processing and analytics has brought with it increasing automation, as researchers turn to computers to provide assistance through the software tools and services they deploy. This extends to routine processing without the ‘human in the loop’, especially in fields where data is arriving in live streams.  In addition to batch processing in order to scale up, we are seeing increasing adoption of AI techniques, so that computers can conduct stages of research automatically. </a:t>
            </a:r>
          </a:p>
          <a:p>
            <a:r>
              <a:rPr lang="en-GB" sz="900" kern="1200" dirty="0" smtClean="0">
                <a:solidFill>
                  <a:schemeClr val="tx1"/>
                </a:solidFill>
                <a:effectLst/>
                <a:latin typeface="+mn-lt"/>
                <a:ea typeface="+mn-ea"/>
                <a:cs typeface="+mn-cs"/>
              </a:rPr>
              <a:t>This transition from scaling up towards adoption of machine learning is also evident in crowd engagement. While citizen science is also a response to growing tasks of data reduction, the impressive scaling effect of crowdsourcing is only a temporary solution for complete processing: as scale continues to increase, the work of the crowd is set instead to inform the growing automation of data analytics.</a:t>
            </a:r>
          </a:p>
          <a:p>
            <a:r>
              <a:rPr lang="en-GB" sz="900" kern="1200" dirty="0" smtClean="0">
                <a:solidFill>
                  <a:schemeClr val="tx1"/>
                </a:solidFill>
                <a:effectLst/>
                <a:latin typeface="+mn-lt"/>
                <a:ea typeface="+mn-ea"/>
                <a:cs typeface="+mn-cs"/>
              </a:rPr>
              <a:t>Data supply is only set to increase, be it through new experimental equipment or the sensors of the Internet of Things, and with this will come increasing automation. While benefits are apparent, this also raises important questions about the role of the human (what is the research equivalent of the driverless car?), about the influence of algorithms, about explanation, and about reproducibility.</a:t>
            </a:r>
          </a:p>
          <a:p>
            <a:r>
              <a:rPr lang="en-GB" sz="900" kern="1200" dirty="0" smtClean="0">
                <a:solidFill>
                  <a:schemeClr val="tx1"/>
                </a:solidFill>
                <a:effectLst/>
                <a:latin typeface="+mn-lt"/>
                <a:ea typeface="+mn-ea"/>
                <a:cs typeface="+mn-cs"/>
              </a:rPr>
              <a:t>Some recent research innovations may act as a rehearsal in new methods, for example several fields have embraced social media analytics and are beginning to work in ‘near real-time’. These also illustrate the challenges as systems become both automated and adaptive, including echo chamber effects and issues of ethical algorithms.</a:t>
            </a:r>
          </a:p>
          <a:p>
            <a:r>
              <a:rPr lang="en-GB" sz="900" i="1" kern="1200" dirty="0" smtClean="0">
                <a:solidFill>
                  <a:schemeClr val="tx1"/>
                </a:solidFill>
                <a:effectLst/>
                <a:latin typeface="+mn-lt"/>
                <a:ea typeface="+mn-ea"/>
                <a:cs typeface="+mn-cs"/>
              </a:rPr>
              <a:t>6. Scholarly Communication</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Given these shifts in scholarly practice, the question might reasonably be asked: is our model of scholarly communication still fit for purpose? It has certainly been robust in the face of change: while the web was invented at CERN to enhance science communication and has enabled transformation in so many ways, scientific publication still looks remarkably as it did in years past.</a:t>
            </a:r>
          </a:p>
          <a:p>
            <a:r>
              <a:rPr lang="en-GB" sz="900" kern="1200" dirty="0" smtClean="0">
                <a:solidFill>
                  <a:schemeClr val="tx1"/>
                </a:solidFill>
                <a:effectLst/>
                <a:latin typeface="+mn-lt"/>
                <a:ea typeface="+mn-ea"/>
                <a:cs typeface="+mn-cs"/>
              </a:rPr>
              <a:t>The issues with our scholarly communications ecosystem are widely examined and reported.  We are seeing principles identified, and steps taken to address the problems of disclosing and sharing research information [3]. The goal of these interventions is to support innovative and productive research. One such initiative is FORCE11 (Future of Research Communications and e-Scholarship), which published data citation principles in 2012 [4]; it has recently published software citation principles [5], which is a significant step in acknowledging software as a first class citizen in the scholarly ecosystem. Libraries and publishers engage closely in these discussions, as they respond to disintermediation and re-identify their roles (e.g. curation, discovery) in the changing landscape.</a:t>
            </a:r>
          </a:p>
          <a:p>
            <a:r>
              <a:rPr lang="en-GB" sz="900" kern="1200" dirty="0" smtClean="0">
                <a:solidFill>
                  <a:schemeClr val="tx1"/>
                </a:solidFill>
                <a:effectLst/>
                <a:latin typeface="+mn-lt"/>
                <a:ea typeface="+mn-ea"/>
                <a:cs typeface="+mn-cs"/>
              </a:rPr>
              <a:t>Reproducible research is also receiving much attention [6] and needs to be considered in the light of the shifts summarised here, such as automation, real-time data supply, and machine learning. The underlying challenge is to move from our established paradigm of articles and books, which may be seen as static products, to a future where knowledge is co-produced, abundant and perpetually in flux.</a:t>
            </a:r>
          </a:p>
          <a:p>
            <a:r>
              <a:rPr lang="en-GB" sz="900" i="1" kern="1200" dirty="0" smtClean="0">
                <a:solidFill>
                  <a:schemeClr val="tx1"/>
                </a:solidFill>
                <a:effectLst/>
                <a:latin typeface="+mn-lt"/>
                <a:ea typeface="+mn-ea"/>
                <a:cs typeface="+mn-cs"/>
              </a:rPr>
              <a:t>7. Infrastructure</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Research infrastructure describes the shared capabilities that persist beyond individuals and projects. It encompasses technical infrastructure but also research content and human capacity. This may be referred to as </a:t>
            </a:r>
            <a:r>
              <a:rPr lang="en-GB" sz="900" i="1" kern="1200" dirty="0" smtClean="0">
                <a:solidFill>
                  <a:schemeClr val="tx1"/>
                </a:solidFill>
                <a:effectLst/>
                <a:latin typeface="+mn-lt"/>
                <a:ea typeface="+mn-ea"/>
                <a:cs typeface="+mn-cs"/>
              </a:rPr>
              <a:t>e-Infrastructure</a:t>
            </a:r>
            <a:r>
              <a:rPr lang="en-GB" sz="900" kern="1200" dirty="0" smtClean="0">
                <a:solidFill>
                  <a:schemeClr val="tx1"/>
                </a:solidFill>
                <a:effectLst/>
                <a:latin typeface="+mn-lt"/>
                <a:ea typeface="+mn-ea"/>
                <a:cs typeface="+mn-cs"/>
              </a:rPr>
              <a:t>, though this often majors on technical capability and service provision; for example the e-Infrastructure Reflection Group defines the </a:t>
            </a:r>
            <a:r>
              <a:rPr lang="en-GB" sz="900" i="1" kern="1200" dirty="0" smtClean="0">
                <a:solidFill>
                  <a:schemeClr val="tx1"/>
                </a:solidFill>
                <a:effectLst/>
                <a:latin typeface="+mn-lt"/>
                <a:ea typeface="+mn-ea"/>
                <a:cs typeface="+mn-cs"/>
              </a:rPr>
              <a:t>e-Infrastructure commons</a:t>
            </a:r>
            <a:r>
              <a:rPr lang="en-GB" sz="900" kern="1200" dirty="0" smtClean="0">
                <a:solidFill>
                  <a:schemeClr val="tx1"/>
                </a:solidFill>
                <a:effectLst/>
                <a:latin typeface="+mn-lt"/>
                <a:ea typeface="+mn-ea"/>
                <a:cs typeface="+mn-cs"/>
              </a:rPr>
              <a:t> as “networking, computing, storage, data and software, along with digital tools and collaboration opportunities” [7].  Unlike physical infrastructure, our digital infrastructure collocates people virtually.</a:t>
            </a:r>
          </a:p>
          <a:p>
            <a:r>
              <a:rPr lang="en-GB" sz="900" kern="1200" dirty="0" smtClean="0">
                <a:solidFill>
                  <a:schemeClr val="tx1"/>
                </a:solidFill>
                <a:effectLst/>
                <a:latin typeface="+mn-lt"/>
                <a:ea typeface="+mn-ea"/>
                <a:cs typeface="+mn-cs"/>
              </a:rPr>
              <a:t>One aspect of infrastructure that is little discussed but increasingly important is cybersecurity. Trust and resilience are key requirements of the research infrastructure. As the systems which develop our research are increasing in scale and complexity, and are increasingly coupled and automated, we are prone to (a) an increasing rate of accidental failures and unanticipated emergent behaviours, and (b) increasing vulnerability to abuse and attack, with cascading effects.</a:t>
            </a:r>
          </a:p>
          <a:p>
            <a:r>
              <a:rPr lang="en-GB" sz="900" kern="1200" dirty="0" smtClean="0">
                <a:solidFill>
                  <a:schemeClr val="tx1"/>
                </a:solidFill>
                <a:effectLst/>
                <a:latin typeface="+mn-lt"/>
                <a:ea typeface="+mn-ea"/>
                <a:cs typeface="+mn-cs"/>
              </a:rPr>
              <a:t>In discussing the future of research it is perhaps helpful to take the broader perspective of </a:t>
            </a:r>
            <a:r>
              <a:rPr lang="en-GB" sz="900" i="1" kern="1200" dirty="0" smtClean="0">
                <a:solidFill>
                  <a:schemeClr val="tx1"/>
                </a:solidFill>
                <a:effectLst/>
                <a:latin typeface="+mn-lt"/>
                <a:ea typeface="+mn-ea"/>
                <a:cs typeface="+mn-cs"/>
              </a:rPr>
              <a:t>knowledge infrastructure</a:t>
            </a:r>
            <a:r>
              <a:rPr lang="en-GB" sz="900" kern="1200" dirty="0" smtClean="0">
                <a:solidFill>
                  <a:schemeClr val="tx1"/>
                </a:solidFill>
                <a:effectLst/>
                <a:latin typeface="+mn-lt"/>
                <a:ea typeface="+mn-ea"/>
                <a:cs typeface="+mn-cs"/>
              </a:rPr>
              <a:t>: “robust networks of people, artefacts, and institutions that generate, share, and maintain specific knowledge about the human and natural worlds.” [8] This encompasses individuals and organisations (such as libraries), but also routines, shared norms and practices, and it enables a broader discussion as to how infrastructures reinforce or redistribute authority, influence and power. </a:t>
            </a:r>
          </a:p>
          <a:p>
            <a:r>
              <a:rPr lang="en-GB" sz="900" i="1" kern="1200" dirty="0" smtClean="0">
                <a:solidFill>
                  <a:schemeClr val="tx1"/>
                </a:solidFill>
                <a:effectLst/>
                <a:latin typeface="+mn-lt"/>
                <a:ea typeface="+mn-ea"/>
                <a:cs typeface="+mn-cs"/>
              </a:rPr>
              <a:t>References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r>
            <a:br>
              <a:rPr lang="en-GB" sz="900" kern="1200" dirty="0" smtClean="0">
                <a:solidFill>
                  <a:schemeClr val="tx1"/>
                </a:solidFill>
                <a:effectLst/>
                <a:latin typeface="+mn-lt"/>
                <a:ea typeface="+mn-ea"/>
                <a:cs typeface="+mn-cs"/>
              </a:rPr>
            </a:br>
            <a:r>
              <a:rPr lang="en-GB" sz="900" kern="1200" dirty="0" smtClean="0">
                <a:solidFill>
                  <a:schemeClr val="tx1"/>
                </a:solidFill>
                <a:effectLst/>
                <a:latin typeface="+mn-lt"/>
                <a:ea typeface="+mn-ea"/>
                <a:cs typeface="+mn-cs"/>
              </a:rPr>
              <a:t>[1] T. Hey, S. </a:t>
            </a:r>
            <a:r>
              <a:rPr lang="en-GB" sz="900" kern="1200" dirty="0" err="1" smtClean="0">
                <a:solidFill>
                  <a:schemeClr val="tx1"/>
                </a:solidFill>
                <a:effectLst/>
                <a:latin typeface="+mn-lt"/>
                <a:ea typeface="+mn-ea"/>
                <a:cs typeface="+mn-cs"/>
              </a:rPr>
              <a:t>Tansley</a:t>
            </a:r>
            <a:r>
              <a:rPr lang="en-GB" sz="900" kern="1200" dirty="0" smtClean="0">
                <a:solidFill>
                  <a:schemeClr val="tx1"/>
                </a:solidFill>
                <a:effectLst/>
                <a:latin typeface="+mn-lt"/>
                <a:ea typeface="+mn-ea"/>
                <a:cs typeface="+mn-cs"/>
              </a:rPr>
              <a:t>, and K. Tolle (</a:t>
            </a:r>
            <a:r>
              <a:rPr lang="en-GB" sz="900" kern="1200" dirty="0" err="1" smtClean="0">
                <a:solidFill>
                  <a:schemeClr val="tx1"/>
                </a:solidFill>
                <a:effectLst/>
                <a:latin typeface="+mn-lt"/>
                <a:ea typeface="+mn-ea"/>
                <a:cs typeface="+mn-cs"/>
              </a:rPr>
              <a:t>Eds</a:t>
            </a:r>
            <a:r>
              <a:rPr lang="en-GB" sz="900" kern="1200" dirty="0" smtClean="0">
                <a:solidFill>
                  <a:schemeClr val="tx1"/>
                </a:solidFill>
                <a:effectLst/>
                <a:latin typeface="+mn-lt"/>
                <a:ea typeface="+mn-ea"/>
                <a:cs typeface="+mn-cs"/>
              </a:rPr>
              <a:t>)., The Fourth Paradigm: Data-Intensive Scientific Discovery, Redmond, VA: Microsoft Research, 2009, ISBN 978-0-9825442-0-4, </a:t>
            </a:r>
            <a:r>
              <a:rPr lang="en-GB" sz="900" u="sng" kern="1200" dirty="0" smtClean="0">
                <a:solidFill>
                  <a:schemeClr val="tx1"/>
                </a:solidFill>
                <a:effectLst/>
                <a:latin typeface="+mn-lt"/>
                <a:ea typeface="+mn-ea"/>
                <a:cs typeface="+mn-cs"/>
                <a:hlinkClick r:id="rId3"/>
              </a:rPr>
              <a:t>http://fourthparadigm.org</a:t>
            </a:r>
            <a:r>
              <a:rPr lang="en-GB" sz="900" kern="1200" dirty="0" smtClean="0">
                <a:solidFill>
                  <a:schemeClr val="tx1"/>
                </a:solidFill>
                <a:effectLst/>
                <a:latin typeface="+mn-lt"/>
                <a:ea typeface="+mn-ea"/>
                <a:cs typeface="+mn-cs"/>
              </a:rPr>
              <a:t>. 2009.</a:t>
            </a:r>
          </a:p>
          <a:p>
            <a:r>
              <a:rPr lang="en-GB" sz="900" kern="1200" dirty="0" smtClean="0">
                <a:solidFill>
                  <a:schemeClr val="tx1"/>
                </a:solidFill>
                <a:effectLst/>
                <a:latin typeface="+mn-lt"/>
                <a:ea typeface="+mn-ea"/>
                <a:cs typeface="+mn-cs"/>
              </a:rPr>
              <a:t>[2] Citizen Science at Universities: Trends, guidelines and recommendations.  LERU ADVICE PAPER no.20 - October 2016. </a:t>
            </a:r>
            <a:r>
              <a:rPr lang="en-GB" sz="900" u="sng" kern="1200" dirty="0" smtClean="0">
                <a:solidFill>
                  <a:schemeClr val="tx1"/>
                </a:solidFill>
                <a:effectLst/>
                <a:latin typeface="+mn-lt"/>
                <a:ea typeface="+mn-ea"/>
                <a:cs typeface="+mn-cs"/>
                <a:hlinkClick r:id="rId4"/>
              </a:rPr>
              <a:t>http://www.leru.org/files/publications/LERU_AP20_citizen_science.pdf</a:t>
            </a:r>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[3] </a:t>
            </a:r>
            <a:r>
              <a:rPr lang="en-GB" sz="900" kern="1200" dirty="0" err="1" smtClean="0">
                <a:solidFill>
                  <a:schemeClr val="tx1"/>
                </a:solidFill>
                <a:effectLst/>
                <a:latin typeface="+mn-lt"/>
                <a:ea typeface="+mn-ea"/>
                <a:cs typeface="+mn-cs"/>
              </a:rPr>
              <a:t>Boulton</a:t>
            </a:r>
            <a:r>
              <a:rPr lang="en-GB" sz="900" kern="1200" dirty="0" smtClean="0">
                <a:solidFill>
                  <a:schemeClr val="tx1"/>
                </a:solidFill>
                <a:effectLst/>
                <a:latin typeface="+mn-lt"/>
                <a:ea typeface="+mn-ea"/>
                <a:cs typeface="+mn-cs"/>
              </a:rPr>
              <a:t> G, Campbell P, Collins B, Elias P, Hall W, Laurie G, et al. Science as an Open Enterprise. London: The Royal Society; 2012. </a:t>
            </a:r>
            <a:r>
              <a:rPr lang="en-GB" sz="900" u="sng" kern="1200" dirty="0" smtClean="0">
                <a:solidFill>
                  <a:schemeClr val="tx1"/>
                </a:solidFill>
                <a:effectLst/>
                <a:latin typeface="+mn-lt"/>
                <a:ea typeface="+mn-ea"/>
                <a:cs typeface="+mn-cs"/>
                <a:hlinkClick r:id="rId5"/>
              </a:rPr>
              <a:t>https://royalsociety.org/topics-policy/projects/science-public-enterprise/report/</a:t>
            </a:r>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[4] Data Citation Synthesis Group: Joint Declaration of Data Citation Principles. </a:t>
            </a:r>
            <a:r>
              <a:rPr lang="en-GB" sz="900" kern="1200" dirty="0" err="1" smtClean="0">
                <a:solidFill>
                  <a:schemeClr val="tx1"/>
                </a:solidFill>
                <a:effectLst/>
                <a:latin typeface="+mn-lt"/>
                <a:ea typeface="+mn-ea"/>
                <a:cs typeface="+mn-cs"/>
              </a:rPr>
              <a:t>Martone</a:t>
            </a:r>
            <a:r>
              <a:rPr lang="en-GB" sz="900" kern="1200" dirty="0" smtClean="0">
                <a:solidFill>
                  <a:schemeClr val="tx1"/>
                </a:solidFill>
                <a:effectLst/>
                <a:latin typeface="+mn-lt"/>
                <a:ea typeface="+mn-ea"/>
                <a:cs typeface="+mn-cs"/>
              </a:rPr>
              <a:t> M. (ed.) San Diego CA: FORCE11; 2014. </a:t>
            </a:r>
            <a:r>
              <a:rPr lang="en-GB" sz="900" u="sng" kern="1200" dirty="0" smtClean="0">
                <a:solidFill>
                  <a:schemeClr val="tx1"/>
                </a:solidFill>
                <a:effectLst/>
                <a:latin typeface="+mn-lt"/>
                <a:ea typeface="+mn-ea"/>
                <a:cs typeface="+mn-cs"/>
                <a:hlinkClick r:id="rId6"/>
              </a:rPr>
              <a:t>https://www.force11.org/group/joint-declaration-data-citation-principles-final</a:t>
            </a:r>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[5] Smith AM, Katz DS, Niemeyer KE, FORCE11 Software Citation Working Group.</a:t>
            </a:r>
          </a:p>
          <a:p>
            <a:r>
              <a:rPr lang="en-GB" sz="900" kern="1200" dirty="0" smtClean="0">
                <a:solidFill>
                  <a:schemeClr val="tx1"/>
                </a:solidFill>
                <a:effectLst/>
                <a:latin typeface="+mn-lt"/>
                <a:ea typeface="+mn-ea"/>
                <a:cs typeface="+mn-cs"/>
              </a:rPr>
              <a:t>(2016) Software Citation Principles. </a:t>
            </a:r>
            <a:r>
              <a:rPr lang="en-GB" sz="900" kern="1200" dirty="0" err="1" smtClean="0">
                <a:solidFill>
                  <a:schemeClr val="tx1"/>
                </a:solidFill>
                <a:effectLst/>
                <a:latin typeface="+mn-lt"/>
                <a:ea typeface="+mn-ea"/>
                <a:cs typeface="+mn-cs"/>
              </a:rPr>
              <a:t>PeerJ</a:t>
            </a:r>
            <a:r>
              <a:rPr lang="en-GB" sz="900" kern="1200" dirty="0" smtClean="0">
                <a:solidFill>
                  <a:schemeClr val="tx1"/>
                </a:solidFill>
                <a:effectLst/>
                <a:latin typeface="+mn-lt"/>
                <a:ea typeface="+mn-ea"/>
                <a:cs typeface="+mn-cs"/>
              </a:rPr>
              <a:t> Computer Science 2:e86. DOI: 10.7717/peerj-cs.86 </a:t>
            </a:r>
          </a:p>
          <a:p>
            <a:r>
              <a:rPr lang="en-GB" sz="900" kern="1200" dirty="0" smtClean="0">
                <a:solidFill>
                  <a:schemeClr val="tx1"/>
                </a:solidFill>
                <a:effectLst/>
                <a:latin typeface="+mn-lt"/>
                <a:ea typeface="+mn-ea"/>
                <a:cs typeface="+mn-cs"/>
              </a:rPr>
              <a:t>[6] L. C. Burgess, D. Crotty, D. de </a:t>
            </a:r>
            <a:r>
              <a:rPr lang="en-GB" sz="900" kern="1200" dirty="0" err="1" smtClean="0">
                <a:solidFill>
                  <a:schemeClr val="tx1"/>
                </a:solidFill>
                <a:effectLst/>
                <a:latin typeface="+mn-lt"/>
                <a:ea typeface="+mn-ea"/>
                <a:cs typeface="+mn-cs"/>
              </a:rPr>
              <a:t>Roure</a:t>
            </a:r>
            <a:r>
              <a:rPr lang="en-GB" sz="900" kern="1200" dirty="0" smtClean="0">
                <a:solidFill>
                  <a:schemeClr val="tx1"/>
                </a:solidFill>
                <a:effectLst/>
                <a:latin typeface="+mn-lt"/>
                <a:ea typeface="+mn-ea"/>
                <a:cs typeface="+mn-cs"/>
              </a:rPr>
              <a:t>, J. Gibbons, C. Goble, P. </a:t>
            </a:r>
            <a:r>
              <a:rPr lang="en-GB" sz="900" kern="1200" dirty="0" err="1" smtClean="0">
                <a:solidFill>
                  <a:schemeClr val="tx1"/>
                </a:solidFill>
                <a:effectLst/>
                <a:latin typeface="+mn-lt"/>
                <a:ea typeface="+mn-ea"/>
                <a:cs typeface="+mn-cs"/>
              </a:rPr>
              <a:t>Missier</a:t>
            </a:r>
            <a:r>
              <a:rPr lang="en-GB" sz="900" kern="1200" dirty="0" smtClean="0">
                <a:solidFill>
                  <a:schemeClr val="tx1"/>
                </a:solidFill>
                <a:effectLst/>
                <a:latin typeface="+mn-lt"/>
                <a:ea typeface="+mn-ea"/>
                <a:cs typeface="+mn-cs"/>
              </a:rPr>
              <a:t>, R. </a:t>
            </a:r>
            <a:r>
              <a:rPr lang="en-GB" sz="900" kern="1200" dirty="0" err="1" smtClean="0">
                <a:solidFill>
                  <a:schemeClr val="tx1"/>
                </a:solidFill>
                <a:effectLst/>
                <a:latin typeface="+mn-lt"/>
                <a:ea typeface="+mn-ea"/>
                <a:cs typeface="+mn-cs"/>
              </a:rPr>
              <a:t>Mortier</a:t>
            </a:r>
            <a:r>
              <a:rPr lang="en-GB" sz="900" kern="1200" dirty="0" smtClean="0">
                <a:solidFill>
                  <a:schemeClr val="tx1"/>
                </a:solidFill>
                <a:effectLst/>
                <a:latin typeface="+mn-lt"/>
                <a:ea typeface="+mn-ea"/>
                <a:cs typeface="+mn-cs"/>
              </a:rPr>
              <a:t>, T. E. Nichols, and R. </a:t>
            </a:r>
            <a:r>
              <a:rPr lang="en-GB" sz="900" kern="1200" dirty="0" err="1" smtClean="0">
                <a:solidFill>
                  <a:schemeClr val="tx1"/>
                </a:solidFill>
                <a:effectLst/>
                <a:latin typeface="+mn-lt"/>
                <a:ea typeface="+mn-ea"/>
                <a:cs typeface="+mn-cs"/>
              </a:rPr>
              <a:t>O’Beirne</a:t>
            </a:r>
            <a:r>
              <a:rPr lang="en-GB" sz="900" kern="1200" dirty="0" smtClean="0">
                <a:solidFill>
                  <a:schemeClr val="tx1"/>
                </a:solidFill>
                <a:effectLst/>
                <a:latin typeface="+mn-lt"/>
                <a:ea typeface="+mn-ea"/>
                <a:cs typeface="+mn-cs"/>
              </a:rPr>
              <a:t>, “Alan Turing Institute symposium on reproducibility for data- intensive research – final report”, Alan Turing Institute, 2016. </a:t>
            </a:r>
            <a:r>
              <a:rPr lang="en-GB" sz="900" u="sng" kern="1200" dirty="0" smtClean="0">
                <a:solidFill>
                  <a:schemeClr val="tx1"/>
                </a:solidFill>
                <a:effectLst/>
                <a:latin typeface="+mn-lt"/>
                <a:ea typeface="+mn-ea"/>
                <a:cs typeface="+mn-cs"/>
                <a:hlinkClick r:id="rId7"/>
              </a:rPr>
              <a:t>https://osf.io/wjk32/</a:t>
            </a:r>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[7] e-IRG Roadmap 2016 (draft), September 2016. ISBN 978-90-823661-1-2 </a:t>
            </a:r>
            <a:r>
              <a:rPr lang="en-GB" sz="900" u="sng" kern="1200" dirty="0" smtClean="0">
                <a:solidFill>
                  <a:schemeClr val="tx1"/>
                </a:solidFill>
                <a:effectLst/>
                <a:latin typeface="+mn-lt"/>
                <a:ea typeface="+mn-ea"/>
                <a:cs typeface="+mn-cs"/>
                <a:hlinkClick r:id="rId8"/>
              </a:rPr>
              <a:t>http://e-irg.eu/documents/10920/12353/Roadmap+2016.pdf</a:t>
            </a:r>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[8] Edwards, P. N., Jackson, S. J., Chalmers, M. K., Bowker, G. C., </a:t>
            </a:r>
            <a:r>
              <a:rPr lang="en-GB" sz="900" kern="1200" dirty="0" err="1" smtClean="0">
                <a:solidFill>
                  <a:schemeClr val="tx1"/>
                </a:solidFill>
                <a:effectLst/>
                <a:latin typeface="+mn-lt"/>
                <a:ea typeface="+mn-ea"/>
                <a:cs typeface="+mn-cs"/>
              </a:rPr>
              <a:t>Borgman</a:t>
            </a:r>
            <a:r>
              <a:rPr lang="en-GB" sz="900" kern="1200" dirty="0" smtClean="0">
                <a:solidFill>
                  <a:schemeClr val="tx1"/>
                </a:solidFill>
                <a:effectLst/>
                <a:latin typeface="+mn-lt"/>
                <a:ea typeface="+mn-ea"/>
                <a:cs typeface="+mn-cs"/>
              </a:rPr>
              <a:t>, C. L., </a:t>
            </a:r>
            <a:r>
              <a:rPr lang="en-GB" sz="900" kern="1200" dirty="0" err="1" smtClean="0">
                <a:solidFill>
                  <a:schemeClr val="tx1"/>
                </a:solidFill>
                <a:effectLst/>
                <a:latin typeface="+mn-lt"/>
                <a:ea typeface="+mn-ea"/>
                <a:cs typeface="+mn-cs"/>
              </a:rPr>
              <a:t>Ribes</a:t>
            </a:r>
            <a:r>
              <a:rPr lang="en-GB" sz="900" kern="1200" dirty="0" smtClean="0">
                <a:solidFill>
                  <a:schemeClr val="tx1"/>
                </a:solidFill>
                <a:effectLst/>
                <a:latin typeface="+mn-lt"/>
                <a:ea typeface="+mn-ea"/>
                <a:cs typeface="+mn-cs"/>
              </a:rPr>
              <a:t>, D., Burton, M., &amp; Calvert, S. (2013) Knowledge Infrastructures: Intellectual Frameworks and Research Challenges. Ann </a:t>
            </a:r>
            <a:r>
              <a:rPr lang="en-GB" sz="900" kern="1200" dirty="0" err="1" smtClean="0">
                <a:solidFill>
                  <a:schemeClr val="tx1"/>
                </a:solidFill>
                <a:effectLst/>
                <a:latin typeface="+mn-lt"/>
                <a:ea typeface="+mn-ea"/>
                <a:cs typeface="+mn-cs"/>
              </a:rPr>
              <a:t>Arbor</a:t>
            </a:r>
            <a:r>
              <a:rPr lang="en-GB" sz="900" kern="1200" dirty="0" smtClean="0">
                <a:solidFill>
                  <a:schemeClr val="tx1"/>
                </a:solidFill>
                <a:effectLst/>
                <a:latin typeface="+mn-lt"/>
                <a:ea typeface="+mn-ea"/>
                <a:cs typeface="+mn-cs"/>
              </a:rPr>
              <a:t>: Deep Blue. </a:t>
            </a:r>
            <a:r>
              <a:rPr lang="en-GB" sz="900" u="sng" kern="1200" dirty="0" smtClean="0">
                <a:solidFill>
                  <a:schemeClr val="tx1"/>
                </a:solidFill>
                <a:effectLst/>
                <a:latin typeface="+mn-lt"/>
                <a:ea typeface="+mn-ea"/>
                <a:cs typeface="+mn-cs"/>
                <a:hlinkClick r:id="rId9"/>
              </a:rPr>
              <a:t>http://hdl.handle.net/2027.42/97552</a:t>
            </a:r>
            <a:r>
              <a:rPr lang="en-GB" sz="900" kern="1200" dirty="0" smtClean="0">
                <a:solidFill>
                  <a:schemeClr val="tx1"/>
                </a:solidFill>
                <a:effectLst/>
                <a:latin typeface="+mn-lt"/>
                <a:ea typeface="+mn-ea"/>
                <a:cs typeface="+mn-cs"/>
              </a:rPr>
              <a:t> </a:t>
            </a:r>
          </a:p>
          <a:p>
            <a:endParaRPr lang="en-GB" dirty="0"/>
          </a:p>
        </p:txBody>
      </p:sp>
      <p:sp>
        <p:nvSpPr>
          <p:cNvPr id="4" name="Date Placeholder 3"/>
          <p:cNvSpPr>
            <a:spLocks noGrp="1"/>
          </p:cNvSpPr>
          <p:nvPr>
            <p:ph type="dt" idx="10"/>
          </p:nvPr>
        </p:nvSpPr>
        <p:spPr/>
        <p:txBody>
          <a:bodyPr/>
          <a:lstStyle/>
          <a:p>
            <a:fld id="{7F521898-283E-4E2D-86F8-743963B3A4B8}"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40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02341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D7D04134-7BE7-476D-AE91-FFC30C9EBD90}"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34256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900" b="0" i="0" u="none" strike="noStrike" kern="1200" dirty="0" smtClean="0">
                <a:solidFill>
                  <a:schemeClr val="tx1"/>
                </a:solidFill>
                <a:effectLst/>
                <a:latin typeface="+mn-lt"/>
                <a:ea typeface="+mn-ea"/>
                <a:cs typeface="+mn-cs"/>
              </a:rPr>
              <a:t>To help set the context for this talk, I will set out briefly the research environment in the UK (research policy is mostly ‘UK’ wide though some things will be specific to England).</a:t>
            </a:r>
            <a:endParaRPr lang="en-GB" b="0" dirty="0" smtClean="0">
              <a:effectLst/>
            </a:endParaRPr>
          </a:p>
          <a:p>
            <a:pPr rtl="0"/>
            <a:r>
              <a:rPr lang="en-GB" b="0" dirty="0" smtClean="0">
                <a:effectLst/>
              </a:rPr>
              <a:t/>
            </a:r>
            <a:br>
              <a:rPr lang="en-GB" b="0" dirty="0" smtClean="0">
                <a:effectLst/>
              </a:rPr>
            </a:br>
            <a:r>
              <a:rPr lang="en-GB" sz="900" b="0" i="0" u="none" strike="noStrike" kern="1200" dirty="0" smtClean="0">
                <a:solidFill>
                  <a:schemeClr val="tx1"/>
                </a:solidFill>
                <a:effectLst/>
                <a:latin typeface="+mn-lt"/>
                <a:ea typeface="+mn-ea"/>
                <a:cs typeface="+mn-cs"/>
              </a:rPr>
              <a:t>The number of Universities in the UK varies depending how you count them. The guardian league table lists 119. These are autonomous organisations, not part of government, but directed by government policy</a:t>
            </a:r>
            <a:endParaRPr lang="en-GB" b="0" dirty="0" smtClean="0">
              <a:effectLst/>
            </a:endParaRPr>
          </a:p>
          <a:p>
            <a:pPr rtl="0"/>
            <a:r>
              <a:rPr lang="en-GB" b="0" dirty="0" smtClean="0">
                <a:effectLst/>
              </a:rPr>
              <a:t/>
            </a:r>
            <a:br>
              <a:rPr lang="en-GB" b="0" dirty="0" smtClean="0">
                <a:effectLst/>
              </a:rPr>
            </a:br>
            <a:r>
              <a:rPr lang="en-GB" sz="900" b="0" i="0" u="none" strike="noStrike" kern="1200" dirty="0" smtClean="0">
                <a:solidFill>
                  <a:schemeClr val="tx1"/>
                </a:solidFill>
                <a:effectLst/>
                <a:latin typeface="+mn-lt"/>
                <a:ea typeface="+mn-ea"/>
                <a:cs typeface="+mn-cs"/>
              </a:rPr>
              <a:t>Research Funding is in two (dual) streams: </a:t>
            </a:r>
            <a:endParaRPr lang="en-GB" b="0" dirty="0" smtClean="0">
              <a:effectLst/>
            </a:endParaRPr>
          </a:p>
          <a:p>
            <a:pPr rtl="0" fontAlgn="base"/>
            <a:r>
              <a:rPr lang="en-GB" sz="900" b="0" i="0" u="none" strike="noStrike" kern="1200" dirty="0" smtClean="0">
                <a:solidFill>
                  <a:schemeClr val="tx1"/>
                </a:solidFill>
                <a:effectLst/>
                <a:latin typeface="+mn-lt"/>
                <a:ea typeface="+mn-ea"/>
                <a:cs typeface="+mn-cs"/>
              </a:rPr>
              <a:t>Funding Councils (one for each nation) such as HEFCE provide block grant</a:t>
            </a:r>
          </a:p>
          <a:p>
            <a:pPr rtl="0" fontAlgn="base"/>
            <a:r>
              <a:rPr lang="en-GB" sz="900" b="0" i="0" u="none" strike="noStrike" kern="1200" dirty="0" smtClean="0">
                <a:solidFill>
                  <a:schemeClr val="tx1"/>
                </a:solidFill>
                <a:effectLst/>
                <a:latin typeface="+mn-lt"/>
                <a:ea typeface="+mn-ea"/>
                <a:cs typeface="+mn-cs"/>
              </a:rPr>
              <a:t>Research Councils (RCUK) provide project funding.</a:t>
            </a:r>
          </a:p>
          <a:p>
            <a:endParaRPr lang="en-GB" dirty="0"/>
          </a:p>
        </p:txBody>
      </p:sp>
      <p:sp>
        <p:nvSpPr>
          <p:cNvPr id="4" name="Date Placeholder 3"/>
          <p:cNvSpPr>
            <a:spLocks noGrp="1"/>
          </p:cNvSpPr>
          <p:nvPr>
            <p:ph type="dt" idx="10"/>
          </p:nvPr>
        </p:nvSpPr>
        <p:spPr/>
        <p:txBody>
          <a:bodyPr/>
          <a:lstStyle/>
          <a:p>
            <a:fld id="{4C812914-4FC4-4EC2-9977-F46955543A2A}"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5</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82837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is</a:t>
            </a:r>
            <a:r>
              <a:rPr lang="en-GB" baseline="0" dirty="0" smtClean="0"/>
              <a:t> it different to the rise internationally in OA</a:t>
            </a:r>
            <a:endParaRPr lang="en-GB" dirty="0"/>
          </a:p>
        </p:txBody>
      </p:sp>
      <p:sp>
        <p:nvSpPr>
          <p:cNvPr id="4" name="Date Placeholder 3"/>
          <p:cNvSpPr>
            <a:spLocks noGrp="1"/>
          </p:cNvSpPr>
          <p:nvPr>
            <p:ph type="dt" idx="10"/>
          </p:nvPr>
        </p:nvSpPr>
        <p:spPr/>
        <p:txBody>
          <a:bodyPr/>
          <a:lstStyle/>
          <a:p>
            <a:fld id="{ECDD7E6A-FDB0-4F92-969B-F20817EACA03}"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6</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28017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University of California / Mellon Pay it forward</a:t>
            </a:r>
            <a:r>
              <a:rPr lang="en-GB" baseline="0" dirty="0" smtClean="0"/>
              <a:t> project : </a:t>
            </a:r>
            <a:r>
              <a:rPr lang="en-GB" sz="900" b="1" i="0" kern="1200" dirty="0" err="1" smtClean="0">
                <a:solidFill>
                  <a:schemeClr val="tx1"/>
                </a:solidFill>
                <a:effectLst/>
                <a:latin typeface="+mn-lt"/>
                <a:ea typeface="+mn-ea"/>
                <a:cs typeface="+mn-cs"/>
              </a:rPr>
              <a:t>MacKenzie</a:t>
            </a:r>
            <a:r>
              <a:rPr lang="en-GB" sz="900" b="1" i="0" kern="1200" dirty="0" smtClean="0">
                <a:solidFill>
                  <a:schemeClr val="tx1"/>
                </a:solidFill>
                <a:effectLst/>
                <a:latin typeface="+mn-lt"/>
                <a:ea typeface="+mn-ea"/>
                <a:cs typeface="+mn-cs"/>
              </a:rPr>
              <a:t> Smith</a:t>
            </a:r>
            <a:endParaRPr lang="en-GB" dirty="0" smtClean="0"/>
          </a:p>
          <a:p>
            <a:r>
              <a:rPr lang="en-GB" dirty="0" smtClean="0"/>
              <a:t>Who pays for</a:t>
            </a:r>
            <a:r>
              <a:rPr lang="en-GB" baseline="0" dirty="0" smtClean="0"/>
              <a:t> international infrastructure??</a:t>
            </a:r>
            <a:endParaRPr lang="en-GB" dirty="0"/>
          </a:p>
        </p:txBody>
      </p:sp>
      <p:sp>
        <p:nvSpPr>
          <p:cNvPr id="4" name="Date Placeholder 3"/>
          <p:cNvSpPr>
            <a:spLocks noGrp="1"/>
          </p:cNvSpPr>
          <p:nvPr>
            <p:ph type="dt" idx="10"/>
          </p:nvPr>
        </p:nvSpPr>
        <p:spPr/>
        <p:txBody>
          <a:bodyPr/>
          <a:lstStyle/>
          <a:p>
            <a:fld id="{7F521898-283E-4E2D-86F8-743963B3A4B8}"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17</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61373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900" b="0" i="0" u="none" strike="noStrike" kern="1200" dirty="0" smtClean="0">
                <a:solidFill>
                  <a:schemeClr val="tx1"/>
                </a:solidFill>
                <a:effectLst/>
                <a:latin typeface="+mn-lt"/>
                <a:ea typeface="+mn-ea"/>
                <a:cs typeface="+mn-cs"/>
              </a:rPr>
              <a:t>The rise of ‘Open Data’ has gone alongside the rise of research data management. </a:t>
            </a:r>
            <a:r>
              <a:rPr lang="en-GB" sz="900" b="0" i="0" u="none" strike="noStrike" kern="1200" dirty="0" err="1" smtClean="0">
                <a:solidFill>
                  <a:schemeClr val="tx1"/>
                </a:solidFill>
                <a:effectLst/>
                <a:latin typeface="+mn-lt"/>
                <a:ea typeface="+mn-ea"/>
                <a:cs typeface="+mn-cs"/>
              </a:rPr>
              <a:t>Ie</a:t>
            </a:r>
            <a:r>
              <a:rPr lang="en-GB" sz="900" b="0" i="0" u="none" strike="noStrike" kern="1200" dirty="0" smtClean="0">
                <a:solidFill>
                  <a:schemeClr val="tx1"/>
                </a:solidFill>
                <a:effectLst/>
                <a:latin typeface="+mn-lt"/>
                <a:ea typeface="+mn-ea"/>
                <a:cs typeface="+mn-cs"/>
              </a:rPr>
              <a:t>. Data needs to be considered, managed, and access to it and re-use (or restrictions where required.) are part of this.</a:t>
            </a:r>
            <a:endParaRPr lang="en-GB" b="0" dirty="0" smtClean="0">
              <a:effectLst/>
            </a:endParaRPr>
          </a:p>
          <a:p>
            <a:r>
              <a:rPr lang="en-GB" b="0" dirty="0" smtClean="0">
                <a:effectLst/>
              </a:rPr>
              <a:t/>
            </a:r>
            <a:br>
              <a:rPr lang="en-GB" b="0" dirty="0" smtClean="0">
                <a:effectLst/>
              </a:rPr>
            </a:br>
            <a:r>
              <a:rPr lang="en-GB" sz="900" b="0" i="0" u="none" strike="noStrike" kern="1200" dirty="0" smtClean="0">
                <a:solidFill>
                  <a:schemeClr val="tx1"/>
                </a:solidFill>
                <a:effectLst/>
                <a:latin typeface="+mn-lt"/>
                <a:ea typeface="+mn-ea"/>
                <a:cs typeface="+mn-cs"/>
              </a:rPr>
              <a:t>While it has been around for a number of years it is has seen strong focus and uptake in the last few years due to </a:t>
            </a:r>
            <a:r>
              <a:rPr lang="en-GB" sz="900" b="0" i="0" u="none" strike="noStrike" kern="1200" dirty="0" err="1" smtClean="0">
                <a:solidFill>
                  <a:schemeClr val="tx1"/>
                </a:solidFill>
                <a:effectLst/>
                <a:latin typeface="+mn-lt"/>
                <a:ea typeface="+mn-ea"/>
                <a:cs typeface="+mn-cs"/>
              </a:rPr>
              <a:t>gov</a:t>
            </a:r>
            <a:r>
              <a:rPr lang="en-GB" sz="900" b="0" i="0" u="none" strike="noStrike" kern="1200" dirty="0" smtClean="0">
                <a:solidFill>
                  <a:schemeClr val="tx1"/>
                </a:solidFill>
                <a:effectLst/>
                <a:latin typeface="+mn-lt"/>
                <a:ea typeface="+mn-ea"/>
                <a:cs typeface="+mn-cs"/>
              </a:rPr>
              <a:t> policy and mandates...</a:t>
            </a:r>
            <a:endParaRPr lang="en-GB" dirty="0"/>
          </a:p>
        </p:txBody>
      </p:sp>
      <p:sp>
        <p:nvSpPr>
          <p:cNvPr id="4" name="Date Placeholder 3"/>
          <p:cNvSpPr>
            <a:spLocks noGrp="1"/>
          </p:cNvSpPr>
          <p:nvPr>
            <p:ph type="dt" idx="10"/>
          </p:nvPr>
        </p:nvSpPr>
        <p:spPr/>
        <p:txBody>
          <a:bodyPr/>
          <a:lstStyle/>
          <a:p>
            <a:fld id="{19996BFE-9D77-413A-84F2-18922BC74C4A}"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18</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268206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Epsrc</a:t>
            </a:r>
            <a:r>
              <a:rPr lang="en-GB" baseline="0" dirty="0" smtClean="0"/>
              <a:t> (engineering physical sciences research council) notable in requiring institutional deposit; requiring each institution to both have systems, but also workflows/support in place.</a:t>
            </a:r>
          </a:p>
          <a:p>
            <a:endParaRPr lang="en-GB" dirty="0"/>
          </a:p>
        </p:txBody>
      </p:sp>
      <p:sp>
        <p:nvSpPr>
          <p:cNvPr id="4" name="Date Placeholder 3"/>
          <p:cNvSpPr>
            <a:spLocks noGrp="1"/>
          </p:cNvSpPr>
          <p:nvPr>
            <p:ph type="dt" idx="10"/>
          </p:nvPr>
        </p:nvSpPr>
        <p:spPr/>
        <p:txBody>
          <a:bodyPr/>
          <a:lstStyle/>
          <a:p>
            <a:fld id="{290F75EB-990E-45E3-9BB6-F6B7F872A466}"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20</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380812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http://repository.jisc.ac.uk/5662/1/KE_report-incentives-for-sharing-researchdata.pdf</a:t>
            </a:r>
            <a:endParaRPr lang="en-GB" dirty="0"/>
          </a:p>
        </p:txBody>
      </p:sp>
      <p:sp>
        <p:nvSpPr>
          <p:cNvPr id="4" name="Date Placeholder 3"/>
          <p:cNvSpPr>
            <a:spLocks noGrp="1"/>
          </p:cNvSpPr>
          <p:nvPr>
            <p:ph type="dt" idx="10"/>
          </p:nvPr>
        </p:nvSpPr>
        <p:spPr/>
        <p:txBody>
          <a:bodyPr/>
          <a:lstStyle/>
          <a:p>
            <a:fld id="{7F521898-283E-4E2D-86F8-743963B3A4B8}" type="datetime1">
              <a:rPr lang="en-GB" smtClean="0"/>
              <a:t>27/03/2017</a:t>
            </a:fld>
            <a:endParaRPr lang="en-GB"/>
          </a:p>
        </p:txBody>
      </p:sp>
      <p:sp>
        <p:nvSpPr>
          <p:cNvPr id="5" name="Slide Number Placeholder 4"/>
          <p:cNvSpPr>
            <a:spLocks noGrp="1"/>
          </p:cNvSpPr>
          <p:nvPr>
            <p:ph type="sldNum" sz="quarter" idx="11"/>
          </p:nvPr>
        </p:nvSpPr>
        <p:spPr/>
        <p:txBody>
          <a:bodyPr/>
          <a:lstStyle/>
          <a:p>
            <a:fld id="{059CA28E-C823-46A7-ACC3-740ED2E57C53}" type="slidenum">
              <a:rPr lang="en-GB" smtClean="0"/>
              <a:pPr/>
              <a:t>21</a:t>
            </a:fld>
            <a:endParaRPr lang="en-GB" dirty="0"/>
          </a:p>
        </p:txBody>
      </p:sp>
      <p:sp>
        <p:nvSpPr>
          <p:cNvPr id="6" name="Header Placeholder 5"/>
          <p:cNvSpPr>
            <a:spLocks noGrp="1"/>
          </p:cNvSpPr>
          <p:nvPr>
            <p:ph type="hdr" sz="quarter" idx="12"/>
          </p:nvPr>
        </p:nvSpPr>
        <p:spPr/>
        <p:txBody>
          <a:bodyPr/>
          <a:lstStyle/>
          <a:p>
            <a:r>
              <a:rPr lang="en-GB" smtClean="0"/>
              <a:t>Title of presentation (Insert &gt; Header &amp; Footer &gt; Notes and Handouts &gt; Header &gt; Apply to all)</a:t>
            </a:r>
            <a:endParaRPr lang="en-GB"/>
          </a:p>
        </p:txBody>
      </p:sp>
    </p:spTree>
    <p:extLst>
      <p:ext uri="{BB962C8B-B14F-4D97-AF65-F5344CB8AC3E}">
        <p14:creationId xmlns:p14="http://schemas.microsoft.com/office/powerpoint/2010/main" val="130199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FDA764-0642-4F60-9158-A96B57746612}" type="slidenum">
              <a:rPr lang="en-GB" smtClean="0"/>
              <a:pPr/>
              <a:t>23</a:t>
            </a:fld>
            <a:endParaRPr lang="en-GB"/>
          </a:p>
        </p:txBody>
      </p:sp>
    </p:spTree>
    <p:extLst>
      <p:ext uri="{BB962C8B-B14F-4D97-AF65-F5344CB8AC3E}">
        <p14:creationId xmlns:p14="http://schemas.microsoft.com/office/powerpoint/2010/main" val="52402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lIns="0" tIns="0" rIns="0" bIns="0">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4"/>
          </p:nvPr>
        </p:nvSpPr>
        <p:spPr/>
        <p:txBody>
          <a:bodyPr/>
          <a:lstStyle/>
          <a:p>
            <a:r>
              <a:rPr lang="en-US" noProof="0" smtClean="0"/>
              <a:t>21/03/2017 </a:t>
            </a:r>
            <a:endParaRPr lang="en-GB" noProof="0" dirty="0"/>
          </a:p>
        </p:txBody>
      </p:sp>
      <p:sp>
        <p:nvSpPr>
          <p:cNvPr id="4" name="Footer Placeholder 3"/>
          <p:cNvSpPr>
            <a:spLocks noGrp="1"/>
          </p:cNvSpPr>
          <p:nvPr>
            <p:ph type="ftr" sz="quarter" idx="15"/>
          </p:nvPr>
        </p:nvSpPr>
        <p:spPr/>
        <p:txBody>
          <a:bodyPr/>
          <a:lstStyle/>
          <a:p>
            <a:r>
              <a:rPr lang="en-GB" noProof="0" smtClean="0"/>
              <a:t>CARIST</a:t>
            </a:r>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72343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fld id="{E781FBBF-ECF1-4FD7-8D33-D2F164FE12F4}" type="datetime1">
              <a:rPr lang="en-GB" smtClean="0"/>
              <a:t>27/03/2017</a:t>
            </a:fld>
            <a:endParaRPr lang="en-GB"/>
          </a:p>
        </p:txBody>
      </p:sp>
      <p:sp>
        <p:nvSpPr>
          <p:cNvPr id="5" name="Footer Placeholder 4"/>
          <p:cNvSpPr>
            <a:spLocks noGrp="1"/>
          </p:cNvSpPr>
          <p:nvPr>
            <p:ph type="ftr" sz="quarter" idx="11"/>
          </p:nvPr>
        </p:nvSpPr>
        <p:spPr/>
        <p:txBody>
          <a:bodyPr/>
          <a:lstStyle/>
          <a:p>
            <a:r>
              <a:rPr lang="en-GB" smtClean="0"/>
              <a:t>RICH - Madrid - Open Science In Europe, April 2016</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t>‹N°›</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8854558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3200" y="1784876"/>
            <a:ext cx="3591000" cy="2988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smtClean="0"/>
              <a:t>Open Access</a:t>
            </a:r>
            <a:endParaRPr lang="en-GB"/>
          </a:p>
        </p:txBody>
      </p:sp>
      <p:sp>
        <p:nvSpPr>
          <p:cNvPr id="6" name="Slide Number Placeholder 5"/>
          <p:cNvSpPr>
            <a:spLocks noGrp="1"/>
          </p:cNvSpPr>
          <p:nvPr>
            <p:ph type="sldNum" sz="quarter" idx="12"/>
          </p:nvPr>
        </p:nvSpPr>
        <p:spPr/>
        <p:txBody>
          <a:bodyPr/>
          <a:lstStyle/>
          <a:p>
            <a:fld id="{8768D980-8028-4768-849B-459B1B49463D}" type="slidenum">
              <a:rPr lang="en-GB" smtClean="0"/>
              <a:pPr/>
              <a:t>‹N°›</a:t>
            </a:fld>
            <a:endParaRPr lang="en-GB"/>
          </a:p>
        </p:txBody>
      </p:sp>
      <p:sp>
        <p:nvSpPr>
          <p:cNvPr id="11" name="Text Placeholder 10"/>
          <p:cNvSpPr>
            <a:spLocks noGrp="1"/>
          </p:cNvSpPr>
          <p:nvPr>
            <p:ph type="body" sz="quarter" idx="13" hasCustomPrompt="1"/>
          </p:nvPr>
        </p:nvSpPr>
        <p:spPr>
          <a:xfrm>
            <a:off x="493200" y="1247317"/>
            <a:ext cx="7434000" cy="288541"/>
          </a:xfrm>
        </p:spPr>
        <p:txBody>
          <a:bodyPr>
            <a:spAutoFit/>
          </a:bodyPr>
          <a:lstStyle>
            <a:lvl1pPr>
              <a:lnSpc>
                <a:spcPct val="100000"/>
              </a:lnSpc>
              <a:defRPr sz="1875" b="1">
                <a:solidFill>
                  <a:schemeClr val="bg2"/>
                </a:solidFill>
              </a:defRPr>
            </a:lvl1pPr>
          </a:lstStyle>
          <a:p>
            <a:pPr lvl="0"/>
            <a:r>
              <a:rPr lang="en-US" dirty="0" smtClean="0"/>
              <a:t>Insert Sub-headline if required</a:t>
            </a:r>
            <a:endParaRPr lang="en-GB" dirty="0"/>
          </a:p>
        </p:txBody>
      </p:sp>
      <p:cxnSp>
        <p:nvCxnSpPr>
          <p:cNvPr id="12" name="Straight Connector 11"/>
          <p:cNvCxnSpPr/>
          <p:nvPr userDrawn="1"/>
        </p:nvCxnSpPr>
        <p:spPr>
          <a:xfrm>
            <a:off x="493200" y="390079"/>
            <a:ext cx="8157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Jisc Small Logo.jpg"/>
          <p:cNvPicPr>
            <a:picLocks noChangeAspect="1"/>
          </p:cNvPicPr>
          <p:nvPr userDrawn="1"/>
        </p:nvPicPr>
        <p:blipFill>
          <a:blip r:embed="rId2" cstate="print"/>
          <a:stretch>
            <a:fillRect/>
          </a:stretch>
        </p:blipFill>
        <p:spPr>
          <a:xfrm>
            <a:off x="493200" y="0"/>
            <a:ext cx="621792" cy="267462"/>
          </a:xfrm>
          <a:prstGeom prst="rect">
            <a:avLst/>
          </a:prstGeom>
        </p:spPr>
      </p:pic>
      <p:sp>
        <p:nvSpPr>
          <p:cNvPr id="18" name="Content Placeholder 17"/>
          <p:cNvSpPr>
            <a:spLocks noGrp="1"/>
          </p:cNvSpPr>
          <p:nvPr>
            <p:ph sz="quarter" idx="14"/>
          </p:nvPr>
        </p:nvSpPr>
        <p:spPr>
          <a:xfrm>
            <a:off x="4335463" y="1784748"/>
            <a:ext cx="3592512" cy="2988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0047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1555" y="1356617"/>
            <a:ext cx="7857873" cy="1215135"/>
          </a:xfrm>
          <a:prstGeom prst="rect">
            <a:avLst/>
          </a:prstGeom>
        </p:spPr>
        <p:txBody>
          <a:bodyPr lIns="51430" tIns="25716" rIns="51430" bIns="25716" anchor="b">
            <a:noAutofit/>
          </a:bodyPr>
          <a:lstStyle>
            <a:lvl1pPr algn="ctr">
              <a:lnSpc>
                <a:spcPct val="100000"/>
              </a:lnSpc>
              <a:defRPr sz="3750" b="1" i="0" baseline="0">
                <a:solidFill>
                  <a:srgbClr val="28288C"/>
                </a:solidFill>
                <a:latin typeface="Verdana" charset="0"/>
                <a:ea typeface="Verdana" charset="0"/>
                <a:cs typeface="Verdana" charset="0"/>
              </a:defRPr>
            </a:lvl1pPr>
          </a:lstStyle>
          <a:p>
            <a:r>
              <a:rPr lang="en-US" dirty="0" smtClean="0"/>
              <a:t>Click to edit Master title style</a:t>
            </a:r>
            <a:endParaRPr lang="el-GR" dirty="0"/>
          </a:p>
        </p:txBody>
      </p:sp>
      <p:sp>
        <p:nvSpPr>
          <p:cNvPr id="3" name="Subtitle 2"/>
          <p:cNvSpPr>
            <a:spLocks noGrp="1"/>
          </p:cNvSpPr>
          <p:nvPr>
            <p:ph type="subTitle" idx="1"/>
          </p:nvPr>
        </p:nvSpPr>
        <p:spPr>
          <a:xfrm>
            <a:off x="1021488" y="2571752"/>
            <a:ext cx="6858000" cy="729081"/>
          </a:xfrm>
        </p:spPr>
        <p:txBody>
          <a:bodyPr/>
          <a:lstStyle>
            <a:lvl1pPr marL="0" indent="0" algn="ctr">
              <a:lnSpc>
                <a:spcPct val="100000"/>
              </a:lnSpc>
              <a:buNone/>
              <a:defRPr sz="1050" baseline="0">
                <a:solidFill>
                  <a:srgbClr val="2D73D7"/>
                </a:solidFill>
                <a:latin typeface="Verdana" charset="0"/>
                <a:ea typeface="Verdana" charset="0"/>
                <a:cs typeface="Verdana" charset="0"/>
              </a:defRPr>
            </a:lvl1pPr>
            <a:lvl2pPr marL="192863" indent="0" algn="ctr">
              <a:buNone/>
              <a:defRPr sz="825"/>
            </a:lvl2pPr>
            <a:lvl3pPr marL="385725" indent="0" algn="ctr">
              <a:buNone/>
              <a:defRPr sz="750"/>
            </a:lvl3pPr>
            <a:lvl4pPr marL="578588" indent="0" algn="ctr">
              <a:buNone/>
              <a:defRPr sz="675"/>
            </a:lvl4pPr>
            <a:lvl5pPr marL="771450" indent="0" algn="ctr">
              <a:buNone/>
              <a:defRPr sz="675"/>
            </a:lvl5pPr>
            <a:lvl6pPr marL="964313" indent="0" algn="ctr">
              <a:buNone/>
              <a:defRPr sz="675"/>
            </a:lvl6pPr>
            <a:lvl7pPr marL="1157176" indent="0" algn="ctr">
              <a:buNone/>
              <a:defRPr sz="675"/>
            </a:lvl7pPr>
            <a:lvl8pPr marL="1350038" indent="0" algn="ctr">
              <a:buNone/>
              <a:defRPr sz="675"/>
            </a:lvl8pPr>
            <a:lvl9pPr marL="1542901" indent="0" algn="ctr">
              <a:buNone/>
              <a:defRPr sz="675"/>
            </a:lvl9pPr>
          </a:lstStyle>
          <a:p>
            <a:r>
              <a:rPr lang="en-US" dirty="0" smtClean="0"/>
              <a:t>Click to edit Master subtitle style</a:t>
            </a:r>
            <a:endParaRPr lang="el-GR" dirty="0"/>
          </a:p>
        </p:txBody>
      </p:sp>
      <p:sp>
        <p:nvSpPr>
          <p:cNvPr id="8" name="Text Placeholder 7"/>
          <p:cNvSpPr>
            <a:spLocks noGrp="1"/>
          </p:cNvSpPr>
          <p:nvPr>
            <p:ph type="body" sz="quarter" idx="10"/>
          </p:nvPr>
        </p:nvSpPr>
        <p:spPr>
          <a:xfrm>
            <a:off x="1878738" y="182173"/>
            <a:ext cx="5143500" cy="404515"/>
          </a:xfrm>
        </p:spPr>
        <p:txBody>
          <a:bodyPr anchor="b"/>
          <a:lstStyle>
            <a:lvl1pPr marL="112503" indent="0" algn="ctr">
              <a:lnSpc>
                <a:spcPct val="100000"/>
              </a:lnSpc>
              <a:buNone/>
              <a:defRPr sz="1050" baseline="0">
                <a:solidFill>
                  <a:srgbClr val="636363"/>
                </a:solidFill>
                <a:latin typeface="Verdana" charset="0"/>
                <a:ea typeface="Verdana" charset="0"/>
                <a:cs typeface="Verdana" charset="0"/>
              </a:defRPr>
            </a:lvl1pPr>
          </a:lstStyle>
          <a:p>
            <a:pPr lvl="0"/>
            <a:r>
              <a:rPr lang="en-US" dirty="0" smtClean="0"/>
              <a:t>Click to edit Master text styles</a:t>
            </a:r>
          </a:p>
        </p:txBody>
      </p:sp>
      <p:sp>
        <p:nvSpPr>
          <p:cNvPr id="10" name="Text Placeholder 9"/>
          <p:cNvSpPr>
            <a:spLocks noGrp="1"/>
          </p:cNvSpPr>
          <p:nvPr>
            <p:ph type="body" sz="quarter" idx="11"/>
          </p:nvPr>
        </p:nvSpPr>
        <p:spPr>
          <a:xfrm>
            <a:off x="2344425" y="587032"/>
            <a:ext cx="4212133" cy="486668"/>
          </a:xfrm>
        </p:spPr>
        <p:txBody>
          <a:bodyPr/>
          <a:lstStyle>
            <a:lvl1pPr marL="112503" indent="0" algn="ctr">
              <a:lnSpc>
                <a:spcPct val="100000"/>
              </a:lnSpc>
              <a:buNone/>
              <a:defRPr sz="750" baseline="0">
                <a:solidFill>
                  <a:srgbClr val="636363"/>
                </a:solidFill>
                <a:latin typeface="Verdana" charset="0"/>
                <a:ea typeface="Verdana" charset="0"/>
                <a:cs typeface="Verdana" charset="0"/>
              </a:defRPr>
            </a:lvl1pPr>
            <a:lvl2pPr marL="300008" indent="0">
              <a:buNone/>
              <a:defRPr/>
            </a:lvl2pPr>
          </a:lstStyle>
          <a:p>
            <a:pPr lvl="0"/>
            <a:r>
              <a:rPr lang="en-US" dirty="0" smtClean="0"/>
              <a:t>Click to edit Master text styles</a:t>
            </a:r>
          </a:p>
        </p:txBody>
      </p:sp>
    </p:spTree>
    <p:extLst>
      <p:ext uri="{BB962C8B-B14F-4D97-AF65-F5344CB8AC3E}">
        <p14:creationId xmlns:p14="http://schemas.microsoft.com/office/powerpoint/2010/main" val="252255995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
        <p:nvSpPr>
          <p:cNvPr id="6"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21/03/2017 </a:t>
            </a:r>
            <a:endParaRPr lang="en-GB" noProof="0" dirty="0"/>
          </a:p>
        </p:txBody>
      </p:sp>
    </p:spTree>
    <p:extLst>
      <p:ext uri="{BB962C8B-B14F-4D97-AF65-F5344CB8AC3E}">
        <p14:creationId xmlns:p14="http://schemas.microsoft.com/office/powerpoint/2010/main" val="8729786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82" t="11893" r="1"/>
          <a:stretch/>
        </p:blipFill>
        <p:spPr>
          <a:xfrm>
            <a:off x="-10656" y="467"/>
            <a:ext cx="9154656" cy="5143033"/>
          </a:xfrm>
          <a:prstGeom prst="rect">
            <a:avLst/>
          </a:prstGeom>
        </p:spPr>
      </p:pic>
      <p:pic>
        <p:nvPicPr>
          <p:cNvPr id="13" name="Picture 12" descr="2013_Jisc_Logo_RGB300(26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8"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19"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20" name="Parallelogram 19"/>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21/03/2017 </a:t>
            </a:r>
            <a:endParaRPr lang="en-GB" noProof="0" dirty="0"/>
          </a:p>
        </p:txBody>
      </p:sp>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17" name="Text Placeholder 6"/>
          <p:cNvSpPr>
            <a:spLocks noGrp="1"/>
          </p:cNvSpPr>
          <p:nvPr>
            <p:ph type="body" sz="quarter" idx="13" hasCustomPrompt="1"/>
          </p:nvPr>
        </p:nvSpPr>
        <p:spPr>
          <a:xfrm>
            <a:off x="1368425" y="3872899"/>
            <a:ext cx="6624638" cy="193899"/>
          </a:xfrm>
          <a:prstGeom prst="rect">
            <a:avLst/>
          </a:prstGeom>
        </p:spPr>
        <p:txBody>
          <a:bodyPr lIns="0" tIns="0" rIns="0" bIns="0">
            <a:noAutofit/>
          </a:bodyPr>
          <a:lstStyle>
            <a:lvl1pPr marL="0" indent="0">
              <a:buNone/>
              <a:defRPr sz="1400">
                <a:solidFill>
                  <a:schemeClr val="bg1"/>
                </a:solidFill>
              </a:defRPr>
            </a:lvl1pPr>
            <a:lvl2pPr marL="216000" indent="0">
              <a:buNone/>
              <a:defRPr sz="1050"/>
            </a:lvl2pPr>
            <a:lvl3pPr marL="432000" indent="0">
              <a:buNone/>
              <a:defRPr sz="1050"/>
            </a:lvl3pPr>
            <a:lvl4pPr marL="648000" indent="0">
              <a:buNone/>
              <a:defRPr sz="1050"/>
            </a:lvl4pPr>
            <a:lvl5pPr marL="864000" indent="0">
              <a:buNone/>
              <a:defRPr sz="1050"/>
            </a:lvl5pPr>
          </a:lstStyle>
          <a:p>
            <a:pPr lvl="0"/>
            <a:r>
              <a:rPr lang="en-GB" noProof="0" dirty="0" smtClean="0"/>
              <a:t>Click to add presentation subtitle</a:t>
            </a:r>
            <a:endParaRPr lang="en-GB" noProof="0" dirty="0"/>
          </a:p>
        </p:txBody>
      </p:sp>
    </p:spTree>
    <p:extLst>
      <p:ext uri="{BB962C8B-B14F-4D97-AF65-F5344CB8AC3E}">
        <p14:creationId xmlns:p14="http://schemas.microsoft.com/office/powerpoint/2010/main" val="28257792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18" name="Picture 17"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21/03/2017 </a:t>
            </a:r>
            <a:endParaRPr lang="en-GB" noProof="0" dirty="0"/>
          </a:p>
        </p:txBody>
      </p:sp>
      <p:sp>
        <p:nvSpPr>
          <p:cNvPr id="4" name="Footer Placeholder 3"/>
          <p:cNvSpPr>
            <a:spLocks noGrp="1"/>
          </p:cNvSpPr>
          <p:nvPr>
            <p:ph type="ftr" sz="quarter" idx="19"/>
          </p:nvPr>
        </p:nvSpPr>
        <p:spPr/>
        <p:txBody>
          <a:bodyPr/>
          <a:lstStyle/>
          <a:p>
            <a:r>
              <a:rPr lang="en-GB" noProof="0" smtClean="0"/>
              <a:t>CARIST</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1364739179"/>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23" name="Picture 22" descr="shutterstock_129615650_handphone(tomedit3).jpg"/>
          <p:cNvPicPr>
            <a:picLocks noChangeAspect="1"/>
          </p:cNvPicPr>
          <p:nvPr userDrawn="1"/>
        </p:nvPicPr>
        <p:blipFill rotWithShape="1">
          <a:blip r:embed="rId2">
            <a:extLst>
              <a:ext uri="{28A0092B-C50C-407E-A947-70E740481C1C}">
                <a14:useLocalDpi xmlns:a14="http://schemas.microsoft.com/office/drawing/2010/main" val="0"/>
              </a:ext>
            </a:extLst>
          </a:blip>
          <a:srcRect l="8269" t="-1" b="18371"/>
          <a:stretch/>
        </p:blipFill>
        <p:spPr>
          <a:xfrm>
            <a:off x="4571999" y="898845"/>
            <a:ext cx="4350543" cy="424465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1" name="Group 10"/>
          <p:cNvGrpSpPr/>
          <p:nvPr userDrawn="1"/>
        </p:nvGrpSpPr>
        <p:grpSpPr>
          <a:xfrm>
            <a:off x="217257" y="3721843"/>
            <a:ext cx="943068" cy="297000"/>
            <a:chOff x="3448050" y="5069250"/>
            <a:chExt cx="5467350" cy="396000"/>
          </a:xfrm>
        </p:grpSpPr>
        <p:sp>
          <p:nvSpPr>
            <p:cNvPr id="12" name="TextBox 11"/>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3" name="Rectangle 12">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5" name="Text Placeholder 13"/>
          <p:cNvSpPr>
            <a:spLocks noGrp="1"/>
          </p:cNvSpPr>
          <p:nvPr>
            <p:ph type="body" sz="quarter" idx="15" hasCustomPrompt="1"/>
          </p:nvPr>
        </p:nvSpPr>
        <p:spPr>
          <a:xfrm>
            <a:off x="215901" y="879475"/>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15901" y="1190992"/>
            <a:ext cx="410368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15901" y="1805567"/>
            <a:ext cx="410368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2" name="Straight Connector 21"/>
          <p:cNvCxnSpPr/>
          <p:nvPr userDrawn="1"/>
        </p:nvCxnSpPr>
        <p:spPr>
          <a:xfrm>
            <a:off x="215902" y="2250192"/>
            <a:ext cx="4608511"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28" name="TextBox 27"/>
          <p:cNvSpPr txBox="1"/>
          <p:nvPr userDrawn="1"/>
        </p:nvSpPr>
        <p:spPr>
          <a:xfrm>
            <a:off x="215901" y="2405385"/>
            <a:ext cx="4103687" cy="276999"/>
          </a:xfrm>
          <a:prstGeom prst="rect">
            <a:avLst/>
          </a:prstGeom>
          <a:noFill/>
        </p:spPr>
        <p:txBody>
          <a:bodyPr wrap="square" lIns="0" tIns="0" rIns="0" bIns="0" rtlCol="0">
            <a:noAutofit/>
          </a:bodyPr>
          <a:lstStyle/>
          <a:p>
            <a:r>
              <a:rPr lang="en-GB" sz="1800" noProof="0" dirty="0" smtClean="0"/>
              <a:t>One Castlepark Tower Hill Bristol BS2 0JA</a:t>
            </a:r>
          </a:p>
        </p:txBody>
      </p:sp>
      <p:sp>
        <p:nvSpPr>
          <p:cNvPr id="32" name="TextBox 31"/>
          <p:cNvSpPr txBox="1"/>
          <p:nvPr userDrawn="1"/>
        </p:nvSpPr>
        <p:spPr>
          <a:xfrm>
            <a:off x="215900" y="3385092"/>
            <a:ext cx="3046837" cy="276999"/>
          </a:xfrm>
          <a:prstGeom prst="rect">
            <a:avLst/>
          </a:prstGeom>
          <a:noFill/>
        </p:spPr>
        <p:txBody>
          <a:bodyPr wrap="square" lIns="0" tIns="0" rIns="0" bIns="0" rtlCol="0">
            <a:noAutofit/>
          </a:bodyPr>
          <a:lstStyle/>
          <a:p>
            <a:r>
              <a:rPr lang="en-GB" sz="1800" b="1" noProof="0" dirty="0" smtClean="0">
                <a:solidFill>
                  <a:schemeClr val="accent1"/>
                </a:solidFill>
              </a:rPr>
              <a:t>customerservices@jisc.ac.uk</a:t>
            </a:r>
            <a:endParaRPr lang="en-GB" sz="1800" b="1" noProof="0" dirty="0">
              <a:solidFill>
                <a:schemeClr val="accent1"/>
              </a:solidFill>
            </a:endParaRPr>
          </a:p>
        </p:txBody>
      </p:sp>
      <p:sp>
        <p:nvSpPr>
          <p:cNvPr id="8" name="Rectangle 7"/>
          <p:cNvSpPr/>
          <p:nvPr userDrawn="1"/>
        </p:nvSpPr>
        <p:spPr>
          <a:xfrm>
            <a:off x="215900" y="2744660"/>
            <a:ext cx="1528303" cy="276999"/>
          </a:xfrm>
          <a:prstGeom prst="rect">
            <a:avLst/>
          </a:prstGeom>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C3841"/>
                </a:solidFill>
                <a:effectLst/>
                <a:uLnTx/>
                <a:uFillTx/>
                <a:latin typeface="+mn-lt"/>
                <a:ea typeface="+mn-ea"/>
                <a:cs typeface="+mn-cs"/>
              </a:rPr>
              <a:t>T 020 3697 5800</a:t>
            </a:r>
            <a:endParaRPr kumimoji="0" lang="en-GB" sz="1800" b="0" i="0" u="none" strike="noStrike" kern="1200" cap="none" spc="0" normalizeH="0" baseline="0" noProof="0" dirty="0">
              <a:ln>
                <a:noFill/>
              </a:ln>
              <a:solidFill>
                <a:srgbClr val="2C3841"/>
              </a:solidFill>
              <a:effectLst/>
              <a:uLnTx/>
              <a:uFillTx/>
              <a:latin typeface="+mn-lt"/>
              <a:ea typeface="+mn-ea"/>
              <a:cs typeface="+mn-cs"/>
            </a:endParaRPr>
          </a:p>
        </p:txBody>
      </p:sp>
      <p:pic>
        <p:nvPicPr>
          <p:cNvPr id="18" name="Picture 17"/>
          <p:cNvPicPr>
            <a:picLocks noChangeAspect="1"/>
          </p:cNvPicPr>
          <p:nvPr userDrawn="1"/>
        </p:nvPicPr>
        <p:blipFill>
          <a:blip r:embed="rId4"/>
          <a:stretch>
            <a:fillRect/>
          </a:stretch>
        </p:blipFill>
        <p:spPr>
          <a:xfrm>
            <a:off x="215901" y="4467094"/>
            <a:ext cx="719138" cy="251609"/>
          </a:xfrm>
          <a:prstGeom prst="rect">
            <a:avLst/>
          </a:prstGeom>
        </p:spPr>
      </p:pic>
      <p:sp>
        <p:nvSpPr>
          <p:cNvPr id="19" name="Text Placeholder 3"/>
          <p:cNvSpPr txBox="1">
            <a:spLocks/>
          </p:cNvSpPr>
          <p:nvPr userDrawn="1"/>
        </p:nvSpPr>
        <p:spPr>
          <a:xfrm>
            <a:off x="980051" y="4557397"/>
            <a:ext cx="3249887" cy="831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cxnSp>
        <p:nvCxnSpPr>
          <p:cNvPr id="20" name="Straight Connector 19"/>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21/03/2017 </a:t>
            </a:r>
            <a:endParaRPr lang="en-GB" noProof="0" dirty="0"/>
          </a:p>
        </p:txBody>
      </p:sp>
      <p:sp>
        <p:nvSpPr>
          <p:cNvPr id="4" name="Footer Placeholder 3"/>
          <p:cNvSpPr>
            <a:spLocks noGrp="1"/>
          </p:cNvSpPr>
          <p:nvPr>
            <p:ph type="ftr" sz="quarter" idx="19"/>
          </p:nvPr>
        </p:nvSpPr>
        <p:spPr/>
        <p:txBody>
          <a:bodyPr/>
          <a:lstStyle/>
          <a:p>
            <a:r>
              <a:rPr lang="en-GB" noProof="0" smtClean="0"/>
              <a:t>CARIST</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36089510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3" name="Date Placeholder 2"/>
          <p:cNvSpPr>
            <a:spLocks noGrp="1"/>
          </p:cNvSpPr>
          <p:nvPr>
            <p:ph type="dt" sz="half" idx="18"/>
          </p:nvPr>
        </p:nvSpPr>
        <p:spPr/>
        <p:txBody>
          <a:bodyPr/>
          <a:lstStyle/>
          <a:p>
            <a:r>
              <a:rPr lang="en-US" noProof="0" smtClean="0"/>
              <a:t>21/03/2017 </a:t>
            </a:r>
            <a:endParaRPr lang="en-GB" noProof="0" dirty="0"/>
          </a:p>
        </p:txBody>
      </p:sp>
      <p:sp>
        <p:nvSpPr>
          <p:cNvPr id="4" name="Footer Placeholder 3"/>
          <p:cNvSpPr>
            <a:spLocks noGrp="1"/>
          </p:cNvSpPr>
          <p:nvPr>
            <p:ph type="ftr" sz="quarter" idx="19"/>
          </p:nvPr>
        </p:nvSpPr>
        <p:spPr/>
        <p:txBody>
          <a:bodyPr/>
          <a:lstStyle/>
          <a:p>
            <a:r>
              <a:rPr lang="en-GB" noProof="0" smtClean="0"/>
              <a:t>CARIST</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81644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6" name="Picture 5"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434"/>
            <a:ext cx="7408069" cy="4562065"/>
          </a:xfrm>
          <a:prstGeom prst="rect">
            <a:avLst/>
          </a:prstGeom>
        </p:spPr>
      </p:pic>
      <p:sp>
        <p:nvSpPr>
          <p:cNvPr id="2" name="Title 1"/>
          <p:cNvSpPr>
            <a:spLocks noGrp="1"/>
          </p:cNvSpPr>
          <p:nvPr>
            <p:ph type="title"/>
          </p:nvPr>
        </p:nvSpPr>
        <p:spPr/>
        <p:txBody>
          <a:bodyPr/>
          <a:lstStyle/>
          <a:p>
            <a:r>
              <a:rPr lang="en-GB" noProof="0" dirty="0" smtClean="0"/>
              <a:t>Click to edit Master title style</a:t>
            </a:r>
            <a:endParaRPr lang="en-GB" noProof="0" dirty="0"/>
          </a:p>
        </p:txBody>
      </p:sp>
      <p:grpSp>
        <p:nvGrpSpPr>
          <p:cNvPr id="12" name="Group 11"/>
          <p:cNvGrpSpPr/>
          <p:nvPr userDrawn="1"/>
        </p:nvGrpSpPr>
        <p:grpSpPr>
          <a:xfrm>
            <a:off x="2521743" y="3916299"/>
            <a:ext cx="3879057" cy="297000"/>
            <a:chOff x="3448050" y="5069250"/>
            <a:chExt cx="5467350" cy="396000"/>
          </a:xfrm>
        </p:grpSpPr>
        <p:sp>
          <p:nvSpPr>
            <p:cNvPr id="7" name="TextBox 6"/>
            <p:cNvSpPr txBox="1"/>
            <p:nvPr userDrawn="1"/>
          </p:nvSpPr>
          <p:spPr>
            <a:xfrm>
              <a:off x="3448050" y="5069250"/>
              <a:ext cx="5467350" cy="396000"/>
            </a:xfrm>
            <a:prstGeom prst="rect">
              <a:avLst/>
            </a:prstGeom>
            <a:noFill/>
            <a:ln>
              <a:noFill/>
            </a:ln>
          </p:spPr>
          <p:txBody>
            <a:bodyPr vert="horz" wrap="square" lIns="0" tIns="0" rIns="0" bIns="0" rtlCol="0" anchor="t" anchorCtr="0">
              <a:noAutofit/>
            </a:bodyPr>
            <a:lstStyle/>
            <a:p>
              <a:r>
                <a:rPr lang="en-GB" sz="1800" b="1" noProof="0" dirty="0" smtClean="0">
                  <a:solidFill>
                    <a:schemeClr val="accent1"/>
                  </a:solidFill>
                </a:rPr>
                <a:t>jisc.ac.uk</a:t>
              </a:r>
              <a:endParaRPr lang="en-GB" sz="1800" b="1" noProof="0" dirty="0">
                <a:solidFill>
                  <a:schemeClr val="accent1"/>
                </a:solidFill>
              </a:endParaRPr>
            </a:p>
          </p:txBody>
        </p:sp>
        <p:sp>
          <p:nvSpPr>
            <p:cNvPr id="11" name="Rectangle 10">
              <a:hlinkClick r:id="rId3"/>
            </p:cNvPr>
            <p:cNvSpPr/>
            <p:nvPr userDrawn="1"/>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13" noProof="0" dirty="0"/>
            </a:p>
          </p:txBody>
        </p:sp>
      </p:grpSp>
      <p:sp>
        <p:nvSpPr>
          <p:cNvPr id="14" name="Text Placeholder 13"/>
          <p:cNvSpPr>
            <a:spLocks noGrp="1"/>
          </p:cNvSpPr>
          <p:nvPr>
            <p:ph type="body" sz="quarter" idx="14" hasCustomPrompt="1"/>
          </p:nvPr>
        </p:nvSpPr>
        <p:spPr>
          <a:xfrm>
            <a:off x="2521743" y="2164618"/>
            <a:ext cx="3879057" cy="249299"/>
          </a:xfrm>
          <a:prstGeom prst="rect">
            <a:avLst/>
          </a:prstGeom>
          <a:noFill/>
        </p:spPr>
        <p:txBody>
          <a:bodyPr lIns="0" tIns="0" rIns="0" bIns="0">
            <a:noAutofit/>
          </a:bodyPr>
          <a:lstStyle>
            <a:lvl1pPr marL="0" indent="0">
              <a:buNone/>
              <a:defRPr sz="1800" b="1" baseline="0"/>
            </a:lvl1pPr>
          </a:lstStyle>
          <a:p>
            <a:pPr lvl="0"/>
            <a:r>
              <a:rPr lang="en-GB" noProof="0" dirty="0" smtClean="0"/>
              <a:t>Click to add description</a:t>
            </a:r>
            <a:endParaRPr lang="en-GB" noProof="0" dirty="0"/>
          </a:p>
        </p:txBody>
      </p:sp>
      <p:sp>
        <p:nvSpPr>
          <p:cNvPr id="15" name="Text Placeholder 13"/>
          <p:cNvSpPr>
            <a:spLocks noGrp="1"/>
          </p:cNvSpPr>
          <p:nvPr>
            <p:ph type="body" sz="quarter" idx="15" hasCustomPrompt="1"/>
          </p:nvPr>
        </p:nvSpPr>
        <p:spPr>
          <a:xfrm>
            <a:off x="2521743" y="2700734"/>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name</a:t>
            </a:r>
            <a:endParaRPr lang="en-GB" noProof="0" dirty="0"/>
          </a:p>
        </p:txBody>
      </p:sp>
      <p:sp>
        <p:nvSpPr>
          <p:cNvPr id="16" name="Text Placeholder 13"/>
          <p:cNvSpPr>
            <a:spLocks noGrp="1"/>
          </p:cNvSpPr>
          <p:nvPr>
            <p:ph type="body" sz="quarter" idx="16" hasCustomPrompt="1"/>
          </p:nvPr>
        </p:nvSpPr>
        <p:spPr>
          <a:xfrm>
            <a:off x="2521743" y="3039671"/>
            <a:ext cx="3879057" cy="249299"/>
          </a:xfrm>
          <a:prstGeom prst="rect">
            <a:avLst/>
          </a:prstGeom>
          <a:noFill/>
        </p:spPr>
        <p:txBody>
          <a:bodyPr lIns="0" tIns="0" rIns="0" bIns="0">
            <a:noAutofit/>
          </a:bodyPr>
          <a:lstStyle>
            <a:lvl1pPr marL="0" indent="0">
              <a:buNone/>
              <a:defRPr sz="1800" b="0" baseline="0"/>
            </a:lvl1pPr>
          </a:lstStyle>
          <a:p>
            <a:pPr lvl="0"/>
            <a:r>
              <a:rPr lang="en-GB" noProof="0" dirty="0" smtClean="0"/>
              <a:t>Click to add presenter job title</a:t>
            </a:r>
            <a:endParaRPr lang="en-GB" noProof="0" dirty="0"/>
          </a:p>
        </p:txBody>
      </p:sp>
      <p:sp>
        <p:nvSpPr>
          <p:cNvPr id="17" name="Text Placeholder 13"/>
          <p:cNvSpPr>
            <a:spLocks noGrp="1"/>
          </p:cNvSpPr>
          <p:nvPr>
            <p:ph type="body" sz="quarter" idx="17" hasCustomPrompt="1"/>
          </p:nvPr>
        </p:nvSpPr>
        <p:spPr>
          <a:xfrm>
            <a:off x="2521743" y="3378608"/>
            <a:ext cx="3879057" cy="249299"/>
          </a:xfrm>
          <a:prstGeom prst="rect">
            <a:avLst/>
          </a:prstGeom>
          <a:noFill/>
        </p:spPr>
        <p:txBody>
          <a:bodyPr lIns="0" tIns="0" rIns="0" bIns="0">
            <a:noAutofit/>
          </a:bodyPr>
          <a:lstStyle>
            <a:lvl1pPr marL="0" indent="0">
              <a:buNone/>
              <a:defRPr sz="1800" b="1" baseline="0">
                <a:solidFill>
                  <a:schemeClr val="accent1"/>
                </a:solidFill>
              </a:defRPr>
            </a:lvl1pPr>
          </a:lstStyle>
          <a:p>
            <a:pPr lvl="0"/>
            <a:r>
              <a:rPr lang="en-GB" noProof="0" dirty="0" smtClean="0"/>
              <a:t>Click to add email@jisc.ac.uk</a:t>
            </a:r>
            <a:endParaRPr lang="en-GB" noProof="0" dirty="0"/>
          </a:p>
        </p:txBody>
      </p:sp>
      <p:cxnSp>
        <p:nvCxnSpPr>
          <p:cNvPr id="21" name="Straight Connector 2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22" name="Picture 21"/>
          <p:cNvPicPr>
            <a:picLocks noChangeAspect="1"/>
          </p:cNvPicPr>
          <p:nvPr userDrawn="1"/>
        </p:nvPicPr>
        <p:blipFill>
          <a:blip r:embed="rId4"/>
          <a:stretch>
            <a:fillRect/>
          </a:stretch>
        </p:blipFill>
        <p:spPr>
          <a:xfrm>
            <a:off x="7201693" y="4313715"/>
            <a:ext cx="740010" cy="258912"/>
          </a:xfrm>
          <a:prstGeom prst="rect">
            <a:avLst/>
          </a:prstGeom>
        </p:spPr>
      </p:pic>
      <p:sp>
        <p:nvSpPr>
          <p:cNvPr id="23" name="Text Placeholder 3"/>
          <p:cNvSpPr txBox="1">
            <a:spLocks/>
          </p:cNvSpPr>
          <p:nvPr userDrawn="1"/>
        </p:nvSpPr>
        <p:spPr>
          <a:xfrm>
            <a:off x="7201693" y="4621453"/>
            <a:ext cx="1726407" cy="202500"/>
          </a:xfrm>
          <a:prstGeom prst="rect">
            <a:avLst/>
          </a:prstGeom>
        </p:spPr>
        <p:txBody>
          <a:bodyPr lIns="0" tIns="0" rIns="0" bIns="0" anchor="ctr" anchorCtr="0">
            <a:no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sz="800" noProof="0" dirty="0" smtClean="0"/>
              <a:t>Except where otherwise noted, this work is licensed under CC-BY-NC-ND</a:t>
            </a:r>
          </a:p>
        </p:txBody>
      </p:sp>
      <p:sp>
        <p:nvSpPr>
          <p:cNvPr id="3" name="Date Placeholder 2"/>
          <p:cNvSpPr>
            <a:spLocks noGrp="1"/>
          </p:cNvSpPr>
          <p:nvPr>
            <p:ph type="dt" sz="half" idx="18"/>
          </p:nvPr>
        </p:nvSpPr>
        <p:spPr/>
        <p:txBody>
          <a:bodyPr/>
          <a:lstStyle/>
          <a:p>
            <a:r>
              <a:rPr lang="en-US" noProof="0" smtClean="0"/>
              <a:t>21/03/2017 </a:t>
            </a:r>
            <a:endParaRPr lang="en-GB" noProof="0" dirty="0"/>
          </a:p>
        </p:txBody>
      </p:sp>
      <p:sp>
        <p:nvSpPr>
          <p:cNvPr id="4" name="Footer Placeholder 3"/>
          <p:cNvSpPr>
            <a:spLocks noGrp="1"/>
          </p:cNvSpPr>
          <p:nvPr>
            <p:ph type="ftr" sz="quarter" idx="19"/>
          </p:nvPr>
        </p:nvSpPr>
        <p:spPr/>
        <p:txBody>
          <a:bodyPr/>
          <a:lstStyle/>
          <a:p>
            <a:r>
              <a:rPr lang="en-GB" noProof="0" smtClean="0"/>
              <a:t>CARIST</a:t>
            </a:r>
            <a:endParaRPr lang="en-GB" noProof="0" dirty="0"/>
          </a:p>
        </p:txBody>
      </p:sp>
      <p:sp>
        <p:nvSpPr>
          <p:cNvPr id="5" name="Slide Number Placeholder 4"/>
          <p:cNvSpPr>
            <a:spLocks noGrp="1"/>
          </p:cNvSpPr>
          <p:nvPr>
            <p:ph type="sldNum" sz="quarter" idx="20"/>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84779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0938" y="2124075"/>
            <a:ext cx="6085791" cy="447675"/>
          </a:xfrm>
        </p:spPr>
        <p:txBody>
          <a:bodyPr anchor="t" anchorCtr="0"/>
          <a:lstStyle>
            <a:lvl1pPr>
              <a:defRPr/>
            </a:lvl1pPr>
          </a:lstStyle>
          <a:p>
            <a:r>
              <a:rPr lang="en-GB" noProof="0" dirty="0" smtClean="0"/>
              <a:t>Insert section title</a:t>
            </a:r>
            <a:endParaRPr lang="en-GB" noProof="0" dirty="0"/>
          </a:p>
        </p:txBody>
      </p:sp>
      <p:sp>
        <p:nvSpPr>
          <p:cNvPr id="8" name="Text Placeholder 7"/>
          <p:cNvSpPr>
            <a:spLocks noGrp="1"/>
          </p:cNvSpPr>
          <p:nvPr>
            <p:ph type="body" sz="quarter" idx="13" hasCustomPrompt="1"/>
          </p:nvPr>
        </p:nvSpPr>
        <p:spPr>
          <a:xfrm>
            <a:off x="1150937" y="2578894"/>
            <a:ext cx="6085791" cy="307777"/>
          </a:xfrm>
          <a:prstGeom prst="rect">
            <a:avLst/>
          </a:prstGeom>
        </p:spPr>
        <p:txBody>
          <a:bodyPr wrap="square" lIns="0" tIns="0" rIns="0" bIns="0" anchor="b" anchorCtr="0">
            <a:noAutofit/>
          </a:bodyPr>
          <a:lstStyle>
            <a:lvl1pPr marL="0" indent="0">
              <a:lnSpc>
                <a:spcPct val="100000"/>
              </a:lnSpc>
              <a:spcBef>
                <a:spcPts val="1800"/>
              </a:spcBef>
              <a:buNone/>
              <a:defRPr sz="2000"/>
            </a:lvl1pPr>
          </a:lstStyle>
          <a:p>
            <a:pPr lvl="0"/>
            <a:r>
              <a:rPr lang="en-GB" noProof="0" dirty="0" smtClean="0"/>
              <a:t>Insert section subtitle</a:t>
            </a:r>
            <a:endParaRPr lang="en-GB" noProof="0" dirty="0"/>
          </a:p>
        </p:txBody>
      </p:sp>
      <p:sp>
        <p:nvSpPr>
          <p:cNvPr id="6" name="Date Placeholder 5"/>
          <p:cNvSpPr>
            <a:spLocks noGrp="1"/>
          </p:cNvSpPr>
          <p:nvPr>
            <p:ph type="dt" sz="half" idx="14"/>
          </p:nvPr>
        </p:nvSpPr>
        <p:spPr/>
        <p:txBody>
          <a:bodyPr/>
          <a:lstStyle/>
          <a:p>
            <a:r>
              <a:rPr lang="en-US" noProof="0" smtClean="0"/>
              <a:t>21/03/2017 </a:t>
            </a:r>
            <a:endParaRPr lang="en-GB" noProof="0" dirty="0"/>
          </a:p>
        </p:txBody>
      </p:sp>
      <p:sp>
        <p:nvSpPr>
          <p:cNvPr id="7" name="Footer Placeholder 6"/>
          <p:cNvSpPr>
            <a:spLocks noGrp="1"/>
          </p:cNvSpPr>
          <p:nvPr>
            <p:ph type="ftr" sz="quarter" idx="15"/>
          </p:nvPr>
        </p:nvSpPr>
        <p:spPr/>
        <p:txBody>
          <a:bodyPr/>
          <a:lstStyle/>
          <a:p>
            <a:r>
              <a:rPr lang="en-GB" noProof="0" smtClean="0"/>
              <a:t>CARIST</a:t>
            </a:r>
            <a:endParaRPr lang="en-GB" noProof="0" dirty="0"/>
          </a:p>
        </p:txBody>
      </p:sp>
      <p:sp>
        <p:nvSpPr>
          <p:cNvPr id="9" name="Slide Number Placeholder 8"/>
          <p:cNvSpPr>
            <a:spLocks noGrp="1"/>
          </p:cNvSpPr>
          <p:nvPr>
            <p:ph type="sldNum" sz="quarter" idx="16"/>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24354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5"/>
          </p:nvPr>
        </p:nvSpPr>
        <p:spPr/>
        <p:txBody>
          <a:bodyPr/>
          <a:lstStyle/>
          <a:p>
            <a:r>
              <a:rPr lang="en-US" noProof="0" smtClean="0"/>
              <a:t>21/03/2017 </a:t>
            </a:r>
            <a:endParaRPr lang="en-GB" noProof="0" dirty="0"/>
          </a:p>
        </p:txBody>
      </p:sp>
      <p:sp>
        <p:nvSpPr>
          <p:cNvPr id="4" name="Footer Placeholder 3"/>
          <p:cNvSpPr>
            <a:spLocks noGrp="1"/>
          </p:cNvSpPr>
          <p:nvPr>
            <p:ph type="ftr" sz="quarter" idx="16"/>
          </p:nvPr>
        </p:nvSpPr>
        <p:spPr/>
        <p:txBody>
          <a:bodyPr/>
          <a:lstStyle/>
          <a:p>
            <a:r>
              <a:rPr lang="en-GB" noProof="0" smtClean="0"/>
              <a:t>CARIST</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857667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150938" y="2183952"/>
            <a:ext cx="6842125" cy="777600"/>
          </a:xfrm>
          <a:noFill/>
        </p:spPr>
        <p:txBody>
          <a:bodyPr wrap="square" rtlCol="0" anchor="t" anchorCtr="1">
            <a:noAutofit/>
          </a:bodyPr>
          <a:lstStyle>
            <a:lvl1pPr algn="ctr">
              <a:defRPr lang="en-GB" sz="2800" b="1">
                <a:solidFill>
                  <a:srgbClr val="B71A8B"/>
                </a:solidFill>
                <a:latin typeface="+mn-lt"/>
                <a:ea typeface="+mn-ea"/>
                <a:cs typeface="+mn-cs"/>
              </a:defRPr>
            </a:lvl1pPr>
          </a:lstStyle>
          <a:p>
            <a:pPr marL="0" lvl="0" algn="ctr" defTabSz="457200"/>
            <a:r>
              <a:rPr lang="en-US" dirty="0" smtClean="0"/>
              <a:t>Click to edit Master title</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2996615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879475"/>
            <a:ext cx="8712199" cy="3852864"/>
          </a:xfrm>
          <a:prstGeom prst="rect">
            <a:avLst/>
          </a:prstGeom>
        </p:spPr>
        <p:txBody>
          <a:bodyPr>
            <a:noAutofit/>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4"/>
          </p:nvPr>
        </p:nvSpPr>
        <p:spPr/>
        <p:txBody>
          <a:bodyPr/>
          <a:lstStyle>
            <a:lvl1pPr>
              <a:defRPr/>
            </a:lvl1pPr>
          </a:lstStyle>
          <a:p>
            <a:fld id="{164534B7-342A-40DD-8AD3-DD552A43A861}" type="datetime1">
              <a:rPr lang="en-GB" altLang="en-US"/>
              <a:pPr/>
              <a:t>27/03/2017</a:t>
            </a:fld>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16"/>
          </p:nvPr>
        </p:nvSpPr>
        <p:spPr/>
        <p:txBody>
          <a:bodyPr/>
          <a:lstStyle>
            <a:lvl1pPr>
              <a:defRPr/>
            </a:lvl1pPr>
          </a:lstStyle>
          <a:p>
            <a:fld id="{956A9B37-2AAA-4E69-97D4-EAA165B991A0}" type="slidenum">
              <a:rPr lang="en-GB" altLang="en-US"/>
              <a:pPr/>
              <a:t>‹N°›</a:t>
            </a:fld>
            <a:endParaRPr lang="en-GB" altLang="en-US"/>
          </a:p>
        </p:txBody>
      </p:sp>
    </p:spTree>
    <p:extLst>
      <p:ext uri="{BB962C8B-B14F-4D97-AF65-F5344CB8AC3E}">
        <p14:creationId xmlns:p14="http://schemas.microsoft.com/office/powerpoint/2010/main" val="2375800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a:prstGeom prst="rect">
            <a:avLst/>
          </a:prstGeo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7490"/>
          </a:xfrm>
          <a:prstGeom prst="rect">
            <a:avLst/>
          </a:prstGeom>
        </p:spPr>
        <p:txBody>
          <a:bodyPr>
            <a:spAutoFit/>
          </a:bodyPr>
          <a:lstStyle>
            <a:lvl1pPr marL="0" marR="0" indent="0" algn="l" defTabSz="457200"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presentation subtitle</a:t>
            </a:r>
          </a:p>
        </p:txBody>
      </p:sp>
      <p:sp>
        <p:nvSpPr>
          <p:cNvPr id="25" name="Title 24"/>
          <p:cNvSpPr>
            <a:spLocks noGrp="1"/>
          </p:cNvSpPr>
          <p:nvPr>
            <p:ph type="title" hasCustomPrompt="1"/>
          </p:nvPr>
        </p:nvSpPr>
        <p:spPr>
          <a:xfrm>
            <a:off x="1440000" y="3420581"/>
            <a:ext cx="7470000" cy="377026"/>
          </a:xfrm>
        </p:spPr>
        <p:txBody>
          <a:bodyPr anchor="t" anchorCtr="0">
            <a:normAutofit/>
          </a:bodyPr>
          <a:lstStyle>
            <a:lvl1pPr algn="l">
              <a:lnSpc>
                <a:spcPct val="85000"/>
              </a:lnSpc>
              <a:defRPr sz="2800" b="1" i="0">
                <a:solidFill>
                  <a:srgbClr val="FFFFFF"/>
                </a:solidFill>
              </a:defRPr>
            </a:lvl1pPr>
          </a:lstStyle>
          <a:p>
            <a:r>
              <a:rPr lang="en-GB" dirty="0" smtClean="0"/>
              <a:t>Click to edit presentation title</a:t>
            </a:r>
            <a:endParaRPr lang="en-GB" dirty="0"/>
          </a:p>
        </p:txBody>
      </p:sp>
      <p:sp>
        <p:nvSpPr>
          <p:cNvPr id="4" name="Text Placeholder 3"/>
          <p:cNvSpPr>
            <a:spLocks noGrp="1"/>
          </p:cNvSpPr>
          <p:nvPr>
            <p:ph type="body" sz="quarter" idx="11" hasCustomPrompt="1"/>
          </p:nvPr>
        </p:nvSpPr>
        <p:spPr>
          <a:xfrm>
            <a:off x="0" y="3553200"/>
            <a:ext cx="1029600" cy="183600"/>
          </a:xfrm>
          <a:prstGeom prst="rect">
            <a:avLst/>
          </a:prstGeom>
        </p:spPr>
        <p:txBody>
          <a:bodyPr>
            <a:normAutofit/>
          </a:bodyPr>
          <a:lstStyle>
            <a:lvl1pPr marL="0" indent="0" algn="r">
              <a:buNone/>
              <a:defRPr sz="1200">
                <a:solidFill>
                  <a:schemeClr val="bg1"/>
                </a:solidFill>
              </a:defRPr>
            </a:lvl1pPr>
          </a:lstStyle>
          <a:p>
            <a:pPr lvl="0"/>
            <a:fld id="{C750183E-5AE1-DC40-89B1-1CBB18EE30C8}" type="datetime1">
              <a:rPr lang="en-GB" smtClean="0"/>
              <a:t>14/10/2013</a:t>
            </a:fld>
            <a:endParaRPr lang="en-GB" dirty="0"/>
          </a:p>
        </p:txBody>
      </p:sp>
    </p:spTree>
    <p:extLst>
      <p:ext uri="{BB962C8B-B14F-4D97-AF65-F5344CB8AC3E}">
        <p14:creationId xmlns:p14="http://schemas.microsoft.com/office/powerpoint/2010/main" val="1180848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screen Image + Title +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21/03/2017 </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CARIST</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‹N°›</a:t>
            </a:fld>
            <a:endParaRPr lang="en-GB" noProof="0" dirty="0"/>
          </a:p>
        </p:txBody>
      </p:sp>
      <p:cxnSp>
        <p:nvCxnSpPr>
          <p:cNvPr id="6" name="Straight Connector 5"/>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7" name="Picture 6"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8" name="Straight Connector 7"/>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814246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screen Image +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21/03/2017 </a:t>
            </a:r>
            <a:endParaRPr lang="en-GB" noProof="0" dirty="0"/>
          </a:p>
        </p:txBody>
      </p:sp>
      <p:sp>
        <p:nvSpPr>
          <p:cNvPr id="4"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CARIST</a:t>
            </a:r>
            <a:endParaRPr lang="en-GB" noProof="0" dirty="0"/>
          </a:p>
        </p:txBody>
      </p:sp>
      <p:sp>
        <p:nvSpPr>
          <p:cNvPr id="5"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‹N°›</a:t>
            </a:fld>
            <a:endParaRPr lang="en-GB" noProof="0" dirty="0"/>
          </a:p>
        </p:txBody>
      </p:sp>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7" name="Straight Connector 6"/>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027013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screen Image +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endParaRPr lang="en-GB" dirty="0"/>
          </a:p>
        </p:txBody>
      </p:sp>
      <p:pic>
        <p:nvPicPr>
          <p:cNvPr id="3" name="Picture 2"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19534464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screen image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spTree>
    <p:extLst>
      <p:ext uri="{BB962C8B-B14F-4D97-AF65-F5344CB8AC3E}">
        <p14:creationId xmlns:p14="http://schemas.microsoft.com/office/powerpoint/2010/main" val="2598269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ur Referenc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Jisc colour reference</a:t>
            </a:r>
            <a:endParaRPr lang="en-GB" dirty="0"/>
          </a:p>
        </p:txBody>
      </p:sp>
      <p:sp>
        <p:nvSpPr>
          <p:cNvPr id="6" name="Date Placeholder 5"/>
          <p:cNvSpPr>
            <a:spLocks noGrp="1"/>
          </p:cNvSpPr>
          <p:nvPr>
            <p:ph type="dt" sz="half" idx="10"/>
          </p:nvPr>
        </p:nvSpPr>
        <p:spPr/>
        <p:txBody>
          <a:bodyPr/>
          <a:lstStyle/>
          <a:p>
            <a:r>
              <a:rPr lang="en-US" noProof="0" smtClean="0"/>
              <a:t>21/03/2017 </a:t>
            </a:r>
            <a:endParaRPr lang="en-GB" noProof="0" dirty="0"/>
          </a:p>
        </p:txBody>
      </p:sp>
      <p:sp>
        <p:nvSpPr>
          <p:cNvPr id="7" name="Footer Placeholder 6"/>
          <p:cNvSpPr>
            <a:spLocks noGrp="1"/>
          </p:cNvSpPr>
          <p:nvPr>
            <p:ph type="ftr" sz="quarter" idx="11"/>
          </p:nvPr>
        </p:nvSpPr>
        <p:spPr/>
        <p:txBody>
          <a:bodyPr/>
          <a:lstStyle/>
          <a:p>
            <a:r>
              <a:rPr lang="en-GB" noProof="0" smtClean="0"/>
              <a:t>CARIST</a:t>
            </a:r>
            <a:endParaRPr lang="en-GB" noProof="0" dirty="0"/>
          </a:p>
        </p:txBody>
      </p:sp>
      <p:sp>
        <p:nvSpPr>
          <p:cNvPr id="8" name="Slide Number Placeholder 7"/>
          <p:cNvSpPr>
            <a:spLocks noGrp="1"/>
          </p:cNvSpPr>
          <p:nvPr>
            <p:ph type="sldNum" sz="quarter" idx="12"/>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2763558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7490"/>
          </a:xfrm>
        </p:spPr>
        <p:txBody>
          <a:bodyPr>
            <a:spAutoFit/>
          </a:bodyPr>
          <a:lstStyle>
            <a:lvl1pPr marL="0" marR="0" indent="0" algn="l" defTabSz="457200"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presentation subtitle</a:t>
            </a:r>
          </a:p>
        </p:txBody>
      </p:sp>
      <p:sp>
        <p:nvSpPr>
          <p:cNvPr id="25" name="Title 24"/>
          <p:cNvSpPr>
            <a:spLocks noGrp="1"/>
          </p:cNvSpPr>
          <p:nvPr>
            <p:ph type="title" hasCustomPrompt="1"/>
          </p:nvPr>
        </p:nvSpPr>
        <p:spPr>
          <a:xfrm>
            <a:off x="1440000" y="3420581"/>
            <a:ext cx="7470000" cy="377026"/>
          </a:xfrm>
        </p:spPr>
        <p:txBody>
          <a:bodyPr anchor="t" anchorCtr="0">
            <a:normAutofit/>
          </a:bodyPr>
          <a:lstStyle>
            <a:lvl1pPr algn="l">
              <a:lnSpc>
                <a:spcPct val="85000"/>
              </a:lnSpc>
              <a:defRPr sz="2800" b="1" i="0">
                <a:solidFill>
                  <a:srgbClr val="FFFFFF"/>
                </a:solidFill>
              </a:defRPr>
            </a:lvl1pPr>
          </a:lstStyle>
          <a:p>
            <a:r>
              <a:rPr lang="en-GB" dirty="0" smtClean="0"/>
              <a:t>Click to edit presentation title</a:t>
            </a:r>
            <a:endParaRPr lang="en-GB" dirty="0"/>
          </a:p>
        </p:txBody>
      </p:sp>
      <p:sp>
        <p:nvSpPr>
          <p:cNvPr id="4" name="Text Placeholder 3"/>
          <p:cNvSpPr>
            <a:spLocks noGrp="1"/>
          </p:cNvSpPr>
          <p:nvPr>
            <p:ph type="body" sz="quarter" idx="11" hasCustomPrompt="1"/>
          </p:nvPr>
        </p:nvSpPr>
        <p:spPr>
          <a:xfrm>
            <a:off x="0" y="3553200"/>
            <a:ext cx="1029600" cy="183600"/>
          </a:xfrm>
        </p:spPr>
        <p:txBody>
          <a:bodyPr>
            <a:normAutofit/>
          </a:bodyPr>
          <a:lstStyle>
            <a:lvl1pPr marL="0" indent="0" algn="r">
              <a:buNone/>
              <a:defRPr sz="1200">
                <a:solidFill>
                  <a:schemeClr val="bg1"/>
                </a:solidFill>
              </a:defRPr>
            </a:lvl1pPr>
          </a:lstStyle>
          <a:p>
            <a:pPr lvl="0"/>
            <a:fld id="{C750183E-5AE1-DC40-89B1-1CBB18EE30C8}" type="datetime1">
              <a:rPr lang="en-GB" smtClean="0"/>
              <a:t>14/10/2013</a:t>
            </a:fld>
            <a:endParaRPr lang="en-GB" dirty="0"/>
          </a:p>
        </p:txBody>
      </p:sp>
    </p:spTree>
    <p:extLst>
      <p:ext uri="{BB962C8B-B14F-4D97-AF65-F5344CB8AC3E}">
        <p14:creationId xmlns:p14="http://schemas.microsoft.com/office/powerpoint/2010/main" val="2816682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Jisc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736" y="1710001"/>
            <a:ext cx="7740264" cy="430887"/>
          </a:xfrm>
        </p:spPr>
        <p:txBody>
          <a:bodyPr wrap="square" anchor="t">
            <a:spAutoFit/>
          </a:bodyPr>
          <a:lstStyle>
            <a:lvl1pPr algn="l">
              <a:defRPr sz="2800" b="1" cap="none">
                <a:solidFill>
                  <a:srgbClr val="8A96A0"/>
                </a:solidFill>
              </a:defRPr>
            </a:lvl1pPr>
          </a:lstStyle>
          <a:p>
            <a:r>
              <a:rPr lang="en-GB" dirty="0" smtClean="0"/>
              <a:t>Click to edit section title</a:t>
            </a:r>
            <a:endParaRPr lang="en-GB" dirty="0"/>
          </a:p>
        </p:txBody>
      </p:sp>
      <p:sp>
        <p:nvSpPr>
          <p:cNvPr id="3" name="Text Placeholder 2"/>
          <p:cNvSpPr>
            <a:spLocks noGrp="1"/>
          </p:cNvSpPr>
          <p:nvPr>
            <p:ph type="body" idx="1" hasCustomPrompt="1"/>
          </p:nvPr>
        </p:nvSpPr>
        <p:spPr>
          <a:xfrm>
            <a:off x="1169736" y="2705035"/>
            <a:ext cx="7740264" cy="253916"/>
          </a:xfrm>
        </p:spPr>
        <p:txBody>
          <a:bodyPr wrap="square" anchor="t" anchorCtr="0">
            <a:spAutoFit/>
          </a:bodyPr>
          <a:lstStyle>
            <a:lvl1pPr marL="0" indent="0">
              <a:buNone/>
              <a:defRPr sz="1800">
                <a:solidFill>
                  <a:srgbClr val="2C38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section subtitle</a:t>
            </a:r>
          </a:p>
        </p:txBody>
      </p:sp>
      <p:pic>
        <p:nvPicPr>
          <p:cNvPr id="11" name="Picture 10" descr="2013_Jisc_Logo_RGB300(26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4" name="Date Placeholder 3"/>
          <p:cNvSpPr>
            <a:spLocks noGrp="1"/>
          </p:cNvSpPr>
          <p:nvPr>
            <p:ph type="dt" sz="half" idx="10"/>
          </p:nvPr>
        </p:nvSpPr>
        <p:spPr/>
        <p:txBody>
          <a:bodyPr/>
          <a:lstStyle/>
          <a:p>
            <a:r>
              <a:rPr lang="en-US" smtClean="0"/>
              <a:t>21/03/2017 </a:t>
            </a:r>
            <a:endParaRPr lang="en-GB" dirty="0"/>
          </a:p>
        </p:txBody>
      </p:sp>
      <p:sp>
        <p:nvSpPr>
          <p:cNvPr id="5" name="Footer Placeholder 4"/>
          <p:cNvSpPr>
            <a:spLocks noGrp="1"/>
          </p:cNvSpPr>
          <p:nvPr>
            <p:ph type="ftr" sz="quarter" idx="11"/>
          </p:nvPr>
        </p:nvSpPr>
        <p:spPr/>
        <p:txBody>
          <a:bodyPr/>
          <a:lstStyle/>
          <a:p>
            <a:r>
              <a:rPr lang="en-GB" smtClean="0"/>
              <a:t>CARIST</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‹N°›</a:t>
            </a:fld>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5667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Date Placeholder 2"/>
          <p:cNvSpPr>
            <a:spLocks noGrp="1"/>
          </p:cNvSpPr>
          <p:nvPr>
            <p:ph type="dt" sz="half" idx="16"/>
          </p:nvPr>
        </p:nvSpPr>
        <p:spPr/>
        <p:txBody>
          <a:bodyPr/>
          <a:lstStyle/>
          <a:p>
            <a:r>
              <a:rPr lang="en-US" noProof="0" smtClean="0"/>
              <a:t>21/03/2017 </a:t>
            </a:r>
            <a:endParaRPr lang="en-GB" noProof="0" dirty="0"/>
          </a:p>
        </p:txBody>
      </p:sp>
      <p:sp>
        <p:nvSpPr>
          <p:cNvPr id="4" name="Footer Placeholder 3"/>
          <p:cNvSpPr>
            <a:spLocks noGrp="1"/>
          </p:cNvSpPr>
          <p:nvPr>
            <p:ph type="ftr" sz="quarter" idx="17"/>
          </p:nvPr>
        </p:nvSpPr>
        <p:spPr/>
        <p:txBody>
          <a:bodyPr/>
          <a:lstStyle/>
          <a:p>
            <a:r>
              <a:rPr lang="en-GB" noProof="0" smtClean="0"/>
              <a:t>CARIST</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1336298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r>
              <a:rPr lang="en-US" smtClean="0"/>
              <a:t>21/03/2017 </a:t>
            </a:r>
            <a:endParaRPr lang="en-GB" dirty="0"/>
          </a:p>
        </p:txBody>
      </p:sp>
      <p:sp>
        <p:nvSpPr>
          <p:cNvPr id="5" name="Footer Placeholder 4"/>
          <p:cNvSpPr>
            <a:spLocks noGrp="1"/>
          </p:cNvSpPr>
          <p:nvPr>
            <p:ph type="ftr" sz="quarter" idx="11"/>
          </p:nvPr>
        </p:nvSpPr>
        <p:spPr/>
        <p:txBody>
          <a:bodyPr/>
          <a:lstStyle/>
          <a:p>
            <a:r>
              <a:rPr lang="en-GB" smtClean="0"/>
              <a:t>CARIST</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‹N°›</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242778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21/03/2017 </a:t>
            </a:r>
            <a:endParaRPr lang="en-GB" dirty="0"/>
          </a:p>
        </p:txBody>
      </p:sp>
      <p:sp>
        <p:nvSpPr>
          <p:cNvPr id="4" name="Footer Placeholder 3"/>
          <p:cNvSpPr>
            <a:spLocks noGrp="1"/>
          </p:cNvSpPr>
          <p:nvPr>
            <p:ph type="ftr" sz="quarter" idx="11"/>
          </p:nvPr>
        </p:nvSpPr>
        <p:spPr/>
        <p:txBody>
          <a:bodyPr/>
          <a:lstStyle/>
          <a:p>
            <a:r>
              <a:rPr lang="en-GB" smtClean="0"/>
              <a:t>CARIST</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sp>
        <p:nvSpPr>
          <p:cNvPr id="6" name="Content Placeholder 2"/>
          <p:cNvSpPr>
            <a:spLocks noGrp="1"/>
          </p:cNvSpPr>
          <p:nvPr>
            <p:ph idx="1" hasCustomPrompt="1"/>
          </p:nvPr>
        </p:nvSpPr>
        <p:spPr>
          <a:xfrm>
            <a:off x="234000" y="1350000"/>
            <a:ext cx="8676000" cy="3420000"/>
          </a:xfrm>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p:spPr>
        <p:txBody>
          <a:bodyPr anchor="t" anchorCtr="0">
            <a:normAutofit/>
          </a:bodyPr>
          <a:lstStyle>
            <a:lvl1pPr marL="0" indent="0">
              <a:buNone/>
              <a:defRPr sz="2800" b="1">
                <a:solidFill>
                  <a:srgbClr val="8A96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Tree>
    <p:extLst>
      <p:ext uri="{BB962C8B-B14F-4D97-AF65-F5344CB8AC3E}">
        <p14:creationId xmlns:p14="http://schemas.microsoft.com/office/powerpoint/2010/main" val="3118688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r>
              <a:rPr lang="en-US" smtClean="0"/>
              <a:t>21/03/2017 </a:t>
            </a:r>
            <a:endParaRPr lang="en-GB"/>
          </a:p>
        </p:txBody>
      </p:sp>
      <p:sp>
        <p:nvSpPr>
          <p:cNvPr id="6" name="Footer Placeholder 5"/>
          <p:cNvSpPr>
            <a:spLocks noGrp="1"/>
          </p:cNvSpPr>
          <p:nvPr>
            <p:ph type="ftr" sz="quarter" idx="11"/>
          </p:nvPr>
        </p:nvSpPr>
        <p:spPr/>
        <p:txBody>
          <a:bodyPr/>
          <a:lstStyle/>
          <a:p>
            <a:r>
              <a:rPr lang="en-GB" smtClean="0"/>
              <a:t>CARIST</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‹N°›</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977021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isc Slide (2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lstStyle>
            <a:lvl1pPr>
              <a:defRPr>
                <a:solidFill>
                  <a:srgbClr val="8A96A0"/>
                </a:solidFill>
              </a:defRPr>
            </a:lvl1pPr>
          </a:lstStyle>
          <a:p>
            <a:r>
              <a:rPr lang="en-GB" dirty="0" smtClean="0"/>
              <a:t>Click to edit slide title</a:t>
            </a:r>
            <a:endParaRPr lang="en-GB" dirty="0"/>
          </a:p>
        </p:txBody>
      </p:sp>
      <p:sp>
        <p:nvSpPr>
          <p:cNvPr id="3" name="Text Placeholder 2"/>
          <p:cNvSpPr>
            <a:spLocks noGrp="1"/>
          </p:cNvSpPr>
          <p:nvPr>
            <p:ph type="body" idx="1" hasCustomPrompt="1"/>
          </p:nvPr>
        </p:nvSpPr>
        <p:spPr>
          <a:xfrm>
            <a:off x="234000" y="900000"/>
            <a:ext cx="4140000" cy="450000"/>
          </a:xfrm>
        </p:spPr>
        <p:txBody>
          <a:bodyPr anchor="t" anchorCtr="0">
            <a:normAutofit/>
          </a:bodyPr>
          <a:lstStyle>
            <a:lvl1pPr marL="0" indent="0">
              <a:buNone/>
              <a:defRPr sz="2800" b="1">
                <a:solidFill>
                  <a:srgbClr val="8A96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4" name="Content Placeholder 3"/>
          <p:cNvSpPr>
            <a:spLocks noGrp="1"/>
          </p:cNvSpPr>
          <p:nvPr>
            <p:ph sz="half" idx="2" hasCustomPrompt="1"/>
          </p:nvPr>
        </p:nvSpPr>
        <p:spPr>
          <a:xfrm>
            <a:off x="234002"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hasCustomPrompt="1"/>
          </p:nvPr>
        </p:nvSpPr>
        <p:spPr>
          <a:xfrm>
            <a:off x="4770001" y="900000"/>
            <a:ext cx="4140000" cy="450000"/>
          </a:xfrm>
        </p:spPr>
        <p:txBody>
          <a:bodyPr anchor="t" anchorCtr="0">
            <a:normAutofit/>
          </a:bodyPr>
          <a:lstStyle>
            <a:lvl1pPr marL="0" indent="0">
              <a:buNone/>
              <a:defRPr sz="2800" b="1">
                <a:solidFill>
                  <a:srgbClr val="8A96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6" name="Content Placeholder 5"/>
          <p:cNvSpPr>
            <a:spLocks noGrp="1"/>
          </p:cNvSpPr>
          <p:nvPr>
            <p:ph sz="quarter" idx="4" hasCustomPrompt="1"/>
          </p:nvPr>
        </p:nvSpPr>
        <p:spPr>
          <a:xfrm>
            <a:off x="4770002"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r>
              <a:rPr lang="en-US" smtClean="0"/>
              <a:t>21/03/2017 </a:t>
            </a:r>
            <a:endParaRPr lang="en-GB"/>
          </a:p>
        </p:txBody>
      </p:sp>
      <p:sp>
        <p:nvSpPr>
          <p:cNvPr id="8" name="Footer Placeholder 7"/>
          <p:cNvSpPr>
            <a:spLocks noGrp="1"/>
          </p:cNvSpPr>
          <p:nvPr>
            <p:ph type="ftr" sz="quarter" idx="11"/>
          </p:nvPr>
        </p:nvSpPr>
        <p:spPr/>
        <p:txBody>
          <a:bodyPr/>
          <a:lstStyle/>
          <a:p>
            <a:r>
              <a:rPr lang="en-GB" smtClean="0"/>
              <a:t>CARIST</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‹N°›</a:t>
            </a:fld>
            <a:endParaRPr lang="en-GB"/>
          </a:p>
        </p:txBody>
      </p:sp>
      <p:cxnSp>
        <p:nvCxnSpPr>
          <p:cNvPr id="10" name="Straight Connector 9"/>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2" name="Straight Connector 11"/>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3" name="Picture 12"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348977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isc Slide (2 col +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21/03/2017 </a:t>
            </a:r>
            <a:endParaRPr lang="en-GB" dirty="0"/>
          </a:p>
        </p:txBody>
      </p:sp>
      <p:sp>
        <p:nvSpPr>
          <p:cNvPr id="4" name="Footer Placeholder 3"/>
          <p:cNvSpPr>
            <a:spLocks noGrp="1"/>
          </p:cNvSpPr>
          <p:nvPr>
            <p:ph type="ftr" sz="quarter" idx="11"/>
          </p:nvPr>
        </p:nvSpPr>
        <p:spPr/>
        <p:txBody>
          <a:bodyPr/>
          <a:lstStyle/>
          <a:p>
            <a:r>
              <a:rPr lang="en-GB" smtClean="0"/>
              <a:t>CARIST</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sp>
        <p:nvSpPr>
          <p:cNvPr id="6"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Content Placeholder 3"/>
          <p:cNvSpPr>
            <a:spLocks noGrp="1"/>
          </p:cNvSpPr>
          <p:nvPr>
            <p:ph sz="half" idx="2" hasCustomPrompt="1"/>
          </p:nvPr>
        </p:nvSpPr>
        <p:spPr>
          <a:xfrm>
            <a:off x="4770001" y="900113"/>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9" name="Straight Connector 8"/>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1" name="Content Placeholder 3"/>
          <p:cNvSpPr>
            <a:spLocks noGrp="1"/>
          </p:cNvSpPr>
          <p:nvPr>
            <p:ph sz="half" idx="13" hasCustomPrompt="1"/>
          </p:nvPr>
        </p:nvSpPr>
        <p:spPr>
          <a:xfrm>
            <a:off x="4770001" y="2923296"/>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195573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isc Slide (Pic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nchor="b">
            <a:normAutofit/>
          </a:bodyPr>
          <a:lstStyle>
            <a:lvl1pPr algn="r">
              <a:defRPr sz="2800" b="1">
                <a:solidFill>
                  <a:srgbClr val="8A96A0"/>
                </a:solidFill>
              </a:defRPr>
            </a:lvl1pPr>
          </a:lstStyle>
          <a:p>
            <a:r>
              <a:rPr lang="en-GB" dirty="0" smtClean="0"/>
              <a:t>Click to edit slide title</a:t>
            </a:r>
            <a:endParaRPr lang="en-GB" dirty="0"/>
          </a:p>
        </p:txBody>
      </p:sp>
      <p:sp>
        <p:nvSpPr>
          <p:cNvPr id="3" name="Picture Placeholder 2"/>
          <p:cNvSpPr>
            <a:spLocks noGrp="1"/>
          </p:cNvSpPr>
          <p:nvPr>
            <p:ph type="pic" idx="1"/>
          </p:nvPr>
        </p:nvSpPr>
        <p:spPr>
          <a:xfrm>
            <a:off x="936000" y="900000"/>
            <a:ext cx="7200000" cy="351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hasCustomPrompt="1"/>
          </p:nvPr>
        </p:nvSpPr>
        <p:spPr>
          <a:xfrm>
            <a:off x="935040" y="4500000"/>
            <a:ext cx="5400000" cy="27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caption</a:t>
            </a:r>
          </a:p>
        </p:txBody>
      </p:sp>
      <p:sp>
        <p:nvSpPr>
          <p:cNvPr id="5" name="Date Placeholder 4"/>
          <p:cNvSpPr>
            <a:spLocks noGrp="1"/>
          </p:cNvSpPr>
          <p:nvPr>
            <p:ph type="dt" sz="half" idx="10"/>
          </p:nvPr>
        </p:nvSpPr>
        <p:spPr/>
        <p:txBody>
          <a:bodyPr/>
          <a:lstStyle/>
          <a:p>
            <a:r>
              <a:rPr lang="en-US" smtClean="0"/>
              <a:t>21/03/2017 </a:t>
            </a:r>
            <a:endParaRPr lang="en-GB"/>
          </a:p>
        </p:txBody>
      </p:sp>
      <p:sp>
        <p:nvSpPr>
          <p:cNvPr id="6" name="Footer Placeholder 5"/>
          <p:cNvSpPr>
            <a:spLocks noGrp="1"/>
          </p:cNvSpPr>
          <p:nvPr>
            <p:ph type="ftr" sz="quarter" idx="11"/>
          </p:nvPr>
        </p:nvSpPr>
        <p:spPr/>
        <p:txBody>
          <a:bodyPr/>
          <a:lstStyle/>
          <a:p>
            <a:r>
              <a:rPr lang="en-GB" smtClean="0"/>
              <a:t>CARIST</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‹N°›</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2" name="Text Placeholder 3"/>
          <p:cNvSpPr>
            <a:spLocks noGrp="1"/>
          </p:cNvSpPr>
          <p:nvPr>
            <p:ph type="body" sz="half" idx="13" hasCustomPrompt="1"/>
          </p:nvPr>
        </p:nvSpPr>
        <p:spPr>
          <a:xfrm>
            <a:off x="6335040" y="4500000"/>
            <a:ext cx="1800000" cy="270000"/>
          </a:xfrm>
        </p:spPr>
        <p:txBody>
          <a:bodyPr>
            <a:normAutofit/>
          </a:bodyPr>
          <a:lstStyle>
            <a:lvl1pPr marL="0" indent="0" algn="r">
              <a:buNone/>
              <a:defRPr sz="800">
                <a:solidFill>
                  <a:srgbClr val="9BA7B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attribution</a:t>
            </a:r>
          </a:p>
        </p:txBody>
      </p:sp>
    </p:spTree>
    <p:extLst>
      <p:ext uri="{BB962C8B-B14F-4D97-AF65-F5344CB8AC3E}">
        <p14:creationId xmlns:p14="http://schemas.microsoft.com/office/powerpoint/2010/main" val="32865264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21/03/2017 </a:t>
            </a:r>
            <a:endParaRPr lang="en-GB" dirty="0"/>
          </a:p>
        </p:txBody>
      </p:sp>
      <p:sp>
        <p:nvSpPr>
          <p:cNvPr id="4" name="Footer Placeholder 3"/>
          <p:cNvSpPr>
            <a:spLocks noGrp="1"/>
          </p:cNvSpPr>
          <p:nvPr>
            <p:ph type="ftr" sz="quarter" idx="11"/>
          </p:nvPr>
        </p:nvSpPr>
        <p:spPr/>
        <p:txBody>
          <a:bodyPr/>
          <a:lstStyle/>
          <a:p>
            <a:r>
              <a:rPr lang="en-GB" smtClean="0"/>
              <a:t>CARIST</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a:p>
        </p:txBody>
      </p: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152105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Jisc Slid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21/03/2017 </a:t>
            </a:r>
            <a:endParaRPr lang="en-GB" dirty="0"/>
          </a:p>
        </p:txBody>
      </p:sp>
      <p:sp>
        <p:nvSpPr>
          <p:cNvPr id="3" name="Footer Placeholder 2"/>
          <p:cNvSpPr>
            <a:spLocks noGrp="1"/>
          </p:cNvSpPr>
          <p:nvPr>
            <p:ph type="ftr" sz="quarter" idx="11"/>
          </p:nvPr>
        </p:nvSpPr>
        <p:spPr/>
        <p:txBody>
          <a:bodyPr/>
          <a:lstStyle/>
          <a:p>
            <a:r>
              <a:rPr lang="en-GB" smtClean="0"/>
              <a:t>CARIST</a:t>
            </a:r>
            <a:endParaRPr lang="en-GB" dirty="0"/>
          </a:p>
        </p:txBody>
      </p:sp>
      <p:sp>
        <p:nvSpPr>
          <p:cNvPr id="4" name="Slide Number Placeholder 3"/>
          <p:cNvSpPr>
            <a:spLocks noGrp="1"/>
          </p:cNvSpPr>
          <p:nvPr>
            <p:ph type="sldNum" sz="quarter" idx="12"/>
          </p:nvPr>
        </p:nvSpPr>
        <p:spPr/>
        <p:txBody>
          <a:bodyPr/>
          <a:lstStyle/>
          <a:p>
            <a:fld id="{F0A55F06-C352-544E-8237-6F33909C7E7A}" type="slidenum">
              <a:rPr lang="en-GB" smtClean="0"/>
              <a:pPr/>
              <a:t>‹N°›</a:t>
            </a:fld>
            <a:endParaRPr lang="en-GB"/>
          </a:p>
        </p:txBody>
      </p:sp>
      <p:cxnSp>
        <p:nvCxnSpPr>
          <p:cNvPr id="5" name="Straight Connector 4"/>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1462852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isc Slide (End Slide 1)">
    <p:spTree>
      <p:nvGrpSpPr>
        <p:cNvPr id="1" name=""/>
        <p:cNvGrpSpPr/>
        <p:nvPr/>
      </p:nvGrpSpPr>
      <p:grpSpPr>
        <a:xfrm>
          <a:off x="0" y="0"/>
          <a:ext cx="0" cy="0"/>
          <a:chOff x="0" y="0"/>
          <a:chExt cx="0" cy="0"/>
        </a:xfrm>
      </p:grpSpPr>
      <p:pic>
        <p:nvPicPr>
          <p:cNvPr id="9" name="Picture 8" descr="shutterstock_129615650_handphone(tomedit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8743" y="637817"/>
            <a:ext cx="4691258" cy="5143500"/>
          </a:xfrm>
          <a:prstGeom prst="rect">
            <a:avLst/>
          </a:prstGeom>
        </p:spPr>
      </p:pic>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21/03/2017 </a:t>
            </a:r>
            <a:endParaRPr lang="en-GB" dirty="0"/>
          </a:p>
        </p:txBody>
      </p:sp>
      <p:sp>
        <p:nvSpPr>
          <p:cNvPr id="4" name="Footer Placeholder 3"/>
          <p:cNvSpPr>
            <a:spLocks noGrp="1"/>
          </p:cNvSpPr>
          <p:nvPr>
            <p:ph type="ftr" sz="quarter" idx="11"/>
          </p:nvPr>
        </p:nvSpPr>
        <p:spPr/>
        <p:txBody>
          <a:bodyPr/>
          <a:lstStyle/>
          <a:p>
            <a:r>
              <a:rPr lang="en-GB" smtClean="0"/>
              <a:t>CARIST</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198895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3200" y="1635647"/>
            <a:ext cx="7434000" cy="3137955"/>
          </a:xfrm>
        </p:spPr>
        <p:txBody>
          <a:bodyPr>
            <a:normAutofit/>
          </a:bodyPr>
          <a:lstStyle>
            <a:lvl1pPr>
              <a:lnSpc>
                <a:spcPct val="100000"/>
              </a:lnSpc>
              <a:defRPr sz="2000"/>
            </a:lvl1pPr>
            <a:lvl2pPr marL="216000" indent="-216000">
              <a:lnSpc>
                <a:spcPct val="100000"/>
              </a:lnSpc>
              <a:defRPr sz="2000"/>
            </a:lvl2pPr>
            <a:lvl3pPr marL="432000" indent="-216000">
              <a:lnSpc>
                <a:spcPct val="100000"/>
              </a:lnSpc>
              <a:defRPr sz="2000"/>
            </a:lvl3pPr>
            <a:lvl4pPr marL="648000" indent="-216000">
              <a:lnSpc>
                <a:spcPct val="100000"/>
              </a:lnSpc>
              <a:defRPr sz="2000"/>
            </a:lvl4pPr>
            <a:lvl5pPr marL="864000" indent="-216000">
              <a:lnSpc>
                <a:spcPct val="100000"/>
              </a:lnSpc>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smtClean="0"/>
              <a:t>CARIST</a:t>
            </a:r>
            <a:endParaRPr lang="en-GB" dirty="0"/>
          </a:p>
        </p:txBody>
      </p:sp>
      <p:sp>
        <p:nvSpPr>
          <p:cNvPr id="6" name="Slide Number Placeholder 5"/>
          <p:cNvSpPr>
            <a:spLocks noGrp="1"/>
          </p:cNvSpPr>
          <p:nvPr>
            <p:ph type="sldNum" sz="quarter" idx="12"/>
          </p:nvPr>
        </p:nvSpPr>
        <p:spPr/>
        <p:txBody>
          <a:bodyPr/>
          <a:lstStyle/>
          <a:p>
            <a:fld id="{8768D980-8028-4768-849B-459B1B49463D}" type="slidenum">
              <a:rPr lang="en-GB" smtClean="0"/>
              <a:pPr/>
              <a:t>‹N°›</a:t>
            </a:fld>
            <a:endParaRPr lang="en-GB"/>
          </a:p>
        </p:txBody>
      </p:sp>
      <p:sp>
        <p:nvSpPr>
          <p:cNvPr id="11" name="Text Placeholder 10"/>
          <p:cNvSpPr>
            <a:spLocks noGrp="1"/>
          </p:cNvSpPr>
          <p:nvPr>
            <p:ph type="body" sz="quarter" idx="13" hasCustomPrompt="1"/>
          </p:nvPr>
        </p:nvSpPr>
        <p:spPr>
          <a:xfrm>
            <a:off x="493200" y="1247316"/>
            <a:ext cx="7434000" cy="292388"/>
          </a:xfrm>
        </p:spPr>
        <p:txBody>
          <a:bodyPr>
            <a:spAutoFit/>
          </a:bodyPr>
          <a:lstStyle>
            <a:lvl1pPr>
              <a:lnSpc>
                <a:spcPct val="100000"/>
              </a:lnSpc>
              <a:defRPr sz="1900" b="1">
                <a:solidFill>
                  <a:schemeClr val="bg2"/>
                </a:solidFill>
              </a:defRPr>
            </a:lvl1pPr>
          </a:lstStyle>
          <a:p>
            <a:pPr lvl="0"/>
            <a:r>
              <a:rPr lang="en-US" dirty="0" smtClean="0"/>
              <a:t>Insert Sub-headline if required</a:t>
            </a:r>
            <a:endParaRPr lang="en-GB" dirty="0"/>
          </a:p>
        </p:txBody>
      </p:sp>
      <p:cxnSp>
        <p:nvCxnSpPr>
          <p:cNvPr id="12" name="Straight Connector 11"/>
          <p:cNvCxnSpPr/>
          <p:nvPr userDrawn="1"/>
        </p:nvCxnSpPr>
        <p:spPr>
          <a:xfrm>
            <a:off x="493200" y="390079"/>
            <a:ext cx="8157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Jisc Small 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200" y="0"/>
            <a:ext cx="466344" cy="267462"/>
          </a:xfrm>
          <a:prstGeom prst="rect">
            <a:avLst/>
          </a:prstGeom>
        </p:spPr>
      </p:pic>
    </p:spTree>
    <p:extLst>
      <p:ext uri="{BB962C8B-B14F-4D97-AF65-F5344CB8AC3E}">
        <p14:creationId xmlns:p14="http://schemas.microsoft.com/office/powerpoint/2010/main" val="744332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r>
              <a:rPr lang="en-US" noProof="0" smtClean="0"/>
              <a:t>21/03/2017 </a:t>
            </a:r>
            <a:endParaRPr lang="en-GB" noProof="0" dirty="0"/>
          </a:p>
        </p:txBody>
      </p:sp>
      <p:sp>
        <p:nvSpPr>
          <p:cNvPr id="4" name="Footer Placeholder 3"/>
          <p:cNvSpPr>
            <a:spLocks noGrp="1"/>
          </p:cNvSpPr>
          <p:nvPr>
            <p:ph type="ftr" sz="quarter" idx="16"/>
          </p:nvPr>
        </p:nvSpPr>
        <p:spPr/>
        <p:txBody>
          <a:bodyPr/>
          <a:lstStyle/>
          <a:p>
            <a:r>
              <a:rPr lang="en-GB" noProof="0" smtClean="0"/>
              <a:t>CARIST</a:t>
            </a:r>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665509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ing + Core Bullets">
    <p:spTree>
      <p:nvGrpSpPr>
        <p:cNvPr id="1" name=""/>
        <p:cNvGrpSpPr/>
        <p:nvPr/>
      </p:nvGrpSpPr>
      <p:grpSpPr>
        <a:xfrm>
          <a:off x="0" y="0"/>
          <a:ext cx="0" cy="0"/>
          <a:chOff x="0" y="0"/>
          <a:chExt cx="0" cy="0"/>
        </a:xfrm>
      </p:grpSpPr>
      <p:sp>
        <p:nvSpPr>
          <p:cNvPr id="6" name="Freeform 5"/>
          <p:cNvSpPr/>
          <p:nvPr userDrawn="1"/>
        </p:nvSpPr>
        <p:spPr>
          <a:xfrm>
            <a:off x="8375650" y="1828800"/>
            <a:ext cx="768350" cy="3314700"/>
          </a:xfrm>
          <a:custGeom>
            <a:avLst/>
            <a:gdLst>
              <a:gd name="connsiteX0" fmla="*/ 768350 w 768350"/>
              <a:gd name="connsiteY0" fmla="*/ 0 h 3314700"/>
              <a:gd name="connsiteX1" fmla="*/ 768350 w 768350"/>
              <a:gd name="connsiteY1" fmla="*/ 3314700 h 3314700"/>
              <a:gd name="connsiteX2" fmla="*/ 0 w 768350"/>
              <a:gd name="connsiteY2" fmla="*/ 3314700 h 3314700"/>
              <a:gd name="connsiteX3" fmla="*/ 768350 w 768350"/>
              <a:gd name="connsiteY3" fmla="*/ 0 h 3314700"/>
            </a:gdLst>
            <a:ahLst/>
            <a:cxnLst>
              <a:cxn ang="0">
                <a:pos x="connsiteX0" y="connsiteY0"/>
              </a:cxn>
              <a:cxn ang="0">
                <a:pos x="connsiteX1" y="connsiteY1"/>
              </a:cxn>
              <a:cxn ang="0">
                <a:pos x="connsiteX2" y="connsiteY2"/>
              </a:cxn>
              <a:cxn ang="0">
                <a:pos x="connsiteX3" y="connsiteY3"/>
              </a:cxn>
            </a:cxnLst>
            <a:rect l="l" t="t" r="r" b="b"/>
            <a:pathLst>
              <a:path w="768350" h="3314700">
                <a:moveTo>
                  <a:pt x="768350" y="0"/>
                </a:moveTo>
                <a:lnTo>
                  <a:pt x="768350" y="3314700"/>
                </a:lnTo>
                <a:lnTo>
                  <a:pt x="0" y="3314700"/>
                </a:lnTo>
                <a:lnTo>
                  <a:pt x="768350" y="0"/>
                </a:lnTo>
                <a:close/>
              </a:path>
            </a:pathLst>
          </a:custGeom>
          <a:solidFill>
            <a:srgbClr val="93C01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err="1" smtClean="0">
              <a:solidFill>
                <a:srgbClr val="DE481C"/>
              </a:solidFill>
            </a:endParaRPr>
          </a:p>
        </p:txBody>
      </p:sp>
      <p:pic>
        <p:nvPicPr>
          <p:cNvPr id="9" name="Picture 8"/>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6986524" y="2673350"/>
            <a:ext cx="1941576" cy="1834896"/>
          </a:xfrm>
          <a:prstGeom prst="rect">
            <a:avLst/>
          </a:prstGeom>
        </p:spPr>
      </p:pic>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lIns="0" tIns="0" rIns="0" bIns="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wrap="square">
            <a:spAutoFit/>
          </a:bodyPr>
          <a:lstStyle>
            <a:lvl1pPr marL="0" indent="0">
              <a:buNone/>
              <a:defRPr b="1"/>
            </a:lvl1pPr>
          </a:lstStyle>
          <a:p>
            <a:pPr lvl="0"/>
            <a:r>
              <a:rPr lang="en-US" noProof="0" smtClean="0"/>
              <a:t>Click to edit Master text styles</a:t>
            </a:r>
          </a:p>
        </p:txBody>
      </p:sp>
      <p:sp>
        <p:nvSpPr>
          <p:cNvPr id="3" name="Date Placeholder 2"/>
          <p:cNvSpPr>
            <a:spLocks noGrp="1"/>
          </p:cNvSpPr>
          <p:nvPr>
            <p:ph type="dt" sz="half" idx="15"/>
          </p:nvPr>
        </p:nvSpPr>
        <p:spPr/>
        <p:txBody>
          <a:bodyPr/>
          <a:lstStyle/>
          <a:p>
            <a:r>
              <a:rPr lang="en-US" smtClean="0"/>
              <a:t>21/03/2017 </a:t>
            </a:r>
            <a:endParaRPr lang="en-GB" dirty="0"/>
          </a:p>
        </p:txBody>
      </p:sp>
      <p:sp>
        <p:nvSpPr>
          <p:cNvPr id="4" name="Footer Placeholder 3"/>
          <p:cNvSpPr>
            <a:spLocks noGrp="1"/>
          </p:cNvSpPr>
          <p:nvPr>
            <p:ph type="ftr" sz="quarter" idx="16"/>
          </p:nvPr>
        </p:nvSpPr>
        <p:spPr/>
        <p:txBody>
          <a:bodyPr/>
          <a:lstStyle/>
          <a:p>
            <a:r>
              <a:rPr lang="en-GB" smtClean="0"/>
              <a:t>CARIST</a:t>
            </a:r>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fld id="{BC1903E8-1638-4376-A5CE-0131C1204B53}"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403576047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Jisc Slide (End Slide 2)">
    <p:spTree>
      <p:nvGrpSpPr>
        <p:cNvPr id="1" name=""/>
        <p:cNvGrpSpPr/>
        <p:nvPr/>
      </p:nvGrpSpPr>
      <p:grpSpPr>
        <a:xfrm>
          <a:off x="0" y="0"/>
          <a:ext cx="0" cy="0"/>
          <a:chOff x="0" y="0"/>
          <a:chExt cx="0" cy="0"/>
        </a:xfrm>
      </p:grpSpPr>
      <p:pic>
        <p:nvPicPr>
          <p:cNvPr id="13" name="Picture 12" descr="deletem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41020"/>
            <a:ext cx="7473696" cy="4602480"/>
          </a:xfrm>
          <a:prstGeom prst="rect">
            <a:avLst/>
          </a:prstGeom>
        </p:spPr>
      </p:pic>
      <p:sp>
        <p:nvSpPr>
          <p:cNvPr id="2" name="Title 1"/>
          <p:cNvSpPr>
            <a:spLocks noGrp="1"/>
          </p:cNvSpPr>
          <p:nvPr>
            <p:ph type="title" hasCustomPrompt="1"/>
          </p:nvPr>
        </p:nvSpPr>
        <p:spPr/>
        <p:txBody>
          <a:body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21/03/2017 </a:t>
            </a:r>
            <a:endParaRPr lang="en-GB" dirty="0"/>
          </a:p>
        </p:txBody>
      </p:sp>
      <p:sp>
        <p:nvSpPr>
          <p:cNvPr id="4" name="Footer Placeholder 3"/>
          <p:cNvSpPr>
            <a:spLocks noGrp="1"/>
          </p:cNvSpPr>
          <p:nvPr>
            <p:ph type="ftr" sz="quarter" idx="11"/>
          </p:nvPr>
        </p:nvSpPr>
        <p:spPr>
          <a:xfrm>
            <a:off x="1390748" y="73171"/>
            <a:ext cx="5326851" cy="219291"/>
          </a:xfrm>
        </p:spPr>
        <p:txBody>
          <a:bodyPr/>
          <a:lstStyle/>
          <a:p>
            <a:r>
              <a:rPr lang="en-GB" smtClean="0"/>
              <a:t>CARIST</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572237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ull Image Cover (Placehol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2" y="28664"/>
            <a:ext cx="9142857" cy="5086173"/>
          </a:xfrm>
          <a:prstGeom prst="rect">
            <a:avLst/>
          </a:prstGeom>
        </p:spPr>
      </p:pic>
      <p:pic>
        <p:nvPicPr>
          <p:cNvPr id="13" name="Picture 12" descr="2013_Jisc_Logo_RGB300(26m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6001" y="468"/>
            <a:ext cx="935738" cy="545593"/>
          </a:xfrm>
          <a:prstGeom prst="rect">
            <a:avLst/>
          </a:prstGeom>
        </p:spPr>
      </p:pic>
      <p:sp>
        <p:nvSpPr>
          <p:cNvPr id="18" name="Rectangle 9"/>
          <p:cNvSpPr>
            <a:spLocks noChangeArrowheads="1"/>
          </p:cNvSpPr>
          <p:nvPr userDrawn="1"/>
        </p:nvSpPr>
        <p:spPr bwMode="auto">
          <a:xfrm>
            <a:off x="1253607"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defTabSz="685783">
              <a:defRPr/>
            </a:pPr>
            <a:endParaRPr lang="en-GB" kern="0" dirty="0">
              <a:solidFill>
                <a:sysClr val="windowText" lastClr="000000"/>
              </a:solidFill>
            </a:endParaRPr>
          </a:p>
        </p:txBody>
      </p:sp>
      <p:sp>
        <p:nvSpPr>
          <p:cNvPr id="19" name="Rectangle 7"/>
          <p:cNvSpPr>
            <a:spLocks noChangeArrowheads="1"/>
          </p:cNvSpPr>
          <p:nvPr userDrawn="1"/>
        </p:nvSpPr>
        <p:spPr bwMode="auto">
          <a:xfrm>
            <a:off x="2" y="3255964"/>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defTabSz="685783">
              <a:defRPr/>
            </a:pPr>
            <a:endParaRPr lang="en-GB" kern="0" dirty="0">
              <a:solidFill>
                <a:sysClr val="windowText" lastClr="000000"/>
              </a:solidFill>
            </a:endParaRPr>
          </a:p>
        </p:txBody>
      </p:sp>
      <p:sp>
        <p:nvSpPr>
          <p:cNvPr id="20" name="Parallelogram 19"/>
          <p:cNvSpPr/>
          <p:nvPr userDrawn="1"/>
        </p:nvSpPr>
        <p:spPr>
          <a:xfrm rot="16200000">
            <a:off x="719139" y="3687764"/>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GB" dirty="0">
              <a:solidFill>
                <a:srgbClr val="FFFFFF"/>
              </a:solidFill>
            </a:endParaRPr>
          </a:p>
        </p:txBody>
      </p:sp>
      <p:sp>
        <p:nvSpPr>
          <p:cNvPr id="15"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smtClean="0">
                <a:solidFill>
                  <a:srgbClr val="FFFFFF"/>
                </a:solidFill>
              </a:rPr>
              <a:t>21/03/2017 </a:t>
            </a:r>
            <a:endParaRPr lang="en-GB" dirty="0">
              <a:solidFill>
                <a:srgbClr val="FFFFFF"/>
              </a:solidFill>
            </a:endParaRPr>
          </a:p>
        </p:txBody>
      </p:sp>
      <p:sp>
        <p:nvSpPr>
          <p:cNvPr id="2" name="Title 1"/>
          <p:cNvSpPr>
            <a:spLocks noGrp="1"/>
          </p:cNvSpPr>
          <p:nvPr>
            <p:ph type="title"/>
          </p:nvPr>
        </p:nvSpPr>
        <p:spPr/>
        <p:txBody>
          <a:bodyPr/>
          <a:lstStyle/>
          <a:p>
            <a:r>
              <a:rPr lang="en-GB" noProof="0" dirty="0"/>
              <a:t>Click to edit Master title style</a:t>
            </a:r>
          </a:p>
        </p:txBody>
      </p:sp>
      <p:sp>
        <p:nvSpPr>
          <p:cNvPr id="17" name="Text Placeholder 6"/>
          <p:cNvSpPr>
            <a:spLocks noGrp="1"/>
          </p:cNvSpPr>
          <p:nvPr>
            <p:ph type="body" sz="quarter" idx="13" hasCustomPrompt="1"/>
          </p:nvPr>
        </p:nvSpPr>
        <p:spPr>
          <a:xfrm>
            <a:off x="1368426" y="3872900"/>
            <a:ext cx="6624638" cy="193899"/>
          </a:xfrm>
          <a:prstGeom prst="rect">
            <a:avLst/>
          </a:prstGeom>
        </p:spPr>
        <p:txBody>
          <a:bodyPr lIns="0" tIns="0" rIns="0" bIns="0">
            <a:noAutofit/>
          </a:bodyPr>
          <a:lstStyle>
            <a:lvl1pPr marL="0" indent="0">
              <a:buNone/>
              <a:defRPr sz="1400">
                <a:solidFill>
                  <a:schemeClr val="bg1"/>
                </a:solidFill>
              </a:defRPr>
            </a:lvl1pPr>
            <a:lvl2pPr marL="215995" indent="0">
              <a:buNone/>
              <a:defRPr sz="1050"/>
            </a:lvl2pPr>
            <a:lvl3pPr marL="431990" indent="0">
              <a:buNone/>
              <a:defRPr sz="1050"/>
            </a:lvl3pPr>
            <a:lvl4pPr marL="647984" indent="0">
              <a:buNone/>
              <a:defRPr sz="1050"/>
            </a:lvl4pPr>
            <a:lvl5pPr marL="863978" indent="0">
              <a:buNone/>
              <a:defRPr sz="1050"/>
            </a:lvl5pPr>
          </a:lstStyle>
          <a:p>
            <a:pPr lvl="0"/>
            <a:r>
              <a:rPr lang="en-GB" noProof="0" dirty="0"/>
              <a:t>Click to add presentation subtitle</a:t>
            </a:r>
          </a:p>
        </p:txBody>
      </p:sp>
    </p:spTree>
    <p:extLst>
      <p:ext uri="{BB962C8B-B14F-4D97-AF65-F5344CB8AC3E}">
        <p14:creationId xmlns:p14="http://schemas.microsoft.com/office/powerpoint/2010/main" val="2693320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3200" y="1784876"/>
            <a:ext cx="3591000" cy="2988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smtClean="0"/>
              <a:t>CARIST</a:t>
            </a:r>
            <a:endParaRPr lang="en-GB"/>
          </a:p>
        </p:txBody>
      </p:sp>
      <p:sp>
        <p:nvSpPr>
          <p:cNvPr id="6" name="Slide Number Placeholder 5"/>
          <p:cNvSpPr>
            <a:spLocks noGrp="1"/>
          </p:cNvSpPr>
          <p:nvPr>
            <p:ph type="sldNum" sz="quarter" idx="12"/>
          </p:nvPr>
        </p:nvSpPr>
        <p:spPr/>
        <p:txBody>
          <a:bodyPr/>
          <a:lstStyle/>
          <a:p>
            <a:fld id="{8768D980-8028-4768-849B-459B1B49463D}" type="slidenum">
              <a:rPr lang="en-GB" smtClean="0"/>
              <a:pPr/>
              <a:t>‹N°›</a:t>
            </a:fld>
            <a:endParaRPr lang="en-GB"/>
          </a:p>
        </p:txBody>
      </p:sp>
      <p:sp>
        <p:nvSpPr>
          <p:cNvPr id="11" name="Text Placeholder 10"/>
          <p:cNvSpPr>
            <a:spLocks noGrp="1"/>
          </p:cNvSpPr>
          <p:nvPr>
            <p:ph type="body" sz="quarter" idx="13" hasCustomPrompt="1"/>
          </p:nvPr>
        </p:nvSpPr>
        <p:spPr>
          <a:xfrm>
            <a:off x="493200" y="1247317"/>
            <a:ext cx="7434000" cy="288541"/>
          </a:xfrm>
        </p:spPr>
        <p:txBody>
          <a:bodyPr>
            <a:spAutoFit/>
          </a:bodyPr>
          <a:lstStyle>
            <a:lvl1pPr>
              <a:lnSpc>
                <a:spcPct val="100000"/>
              </a:lnSpc>
              <a:defRPr sz="1875" b="1">
                <a:solidFill>
                  <a:schemeClr val="bg2"/>
                </a:solidFill>
              </a:defRPr>
            </a:lvl1pPr>
          </a:lstStyle>
          <a:p>
            <a:pPr lvl="0"/>
            <a:r>
              <a:rPr lang="en-US" dirty="0" smtClean="0"/>
              <a:t>Insert Sub-headline if required</a:t>
            </a:r>
            <a:endParaRPr lang="en-GB" dirty="0"/>
          </a:p>
        </p:txBody>
      </p:sp>
      <p:cxnSp>
        <p:nvCxnSpPr>
          <p:cNvPr id="12" name="Straight Connector 11"/>
          <p:cNvCxnSpPr/>
          <p:nvPr userDrawn="1"/>
        </p:nvCxnSpPr>
        <p:spPr>
          <a:xfrm>
            <a:off x="493200" y="390079"/>
            <a:ext cx="8157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Jisc Small 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200" y="0"/>
            <a:ext cx="621792" cy="267462"/>
          </a:xfrm>
          <a:prstGeom prst="rect">
            <a:avLst/>
          </a:prstGeom>
        </p:spPr>
      </p:pic>
      <p:sp>
        <p:nvSpPr>
          <p:cNvPr id="18" name="Content Placeholder 17"/>
          <p:cNvSpPr>
            <a:spLocks noGrp="1"/>
          </p:cNvSpPr>
          <p:nvPr>
            <p:ph sz="quarter" idx="14"/>
          </p:nvPr>
        </p:nvSpPr>
        <p:spPr>
          <a:xfrm>
            <a:off x="4335463" y="1784748"/>
            <a:ext cx="3592512" cy="2988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81898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21/03/2017 </a:t>
            </a: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smtClean="0"/>
              <a:t>CARIST</a:t>
            </a: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A32F5D8E-45C0-4D6F-81F7-EEE225277082}" type="slidenum">
              <a:rPr lang="en-GB"/>
              <a:pPr>
                <a:defRPr/>
              </a:pPr>
              <a:t>‹N°›</a:t>
            </a:fld>
            <a:endParaRPr lang="en-GB" dirty="0"/>
          </a:p>
        </p:txBody>
      </p:sp>
    </p:spTree>
    <p:extLst>
      <p:ext uri="{BB962C8B-B14F-4D97-AF65-F5344CB8AC3E}">
        <p14:creationId xmlns:p14="http://schemas.microsoft.com/office/powerpoint/2010/main" val="3353199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lvl1pPr>
              <a:defRPr/>
            </a:lvl1pPr>
          </a:lstStyle>
          <a:p>
            <a:pPr>
              <a:defRPr/>
            </a:pPr>
            <a:r>
              <a:rPr lang="en-US" smtClean="0"/>
              <a:t>21/03/2017 </a:t>
            </a:r>
            <a:endParaRPr lang="en-GB" dirty="0"/>
          </a:p>
        </p:txBody>
      </p:sp>
      <p:sp>
        <p:nvSpPr>
          <p:cNvPr id="5" name="Footer Placeholder 4"/>
          <p:cNvSpPr>
            <a:spLocks noGrp="1"/>
          </p:cNvSpPr>
          <p:nvPr>
            <p:ph type="ftr" sz="quarter" idx="15"/>
          </p:nvPr>
        </p:nvSpPr>
        <p:spPr/>
        <p:txBody>
          <a:bodyPr/>
          <a:lstStyle>
            <a:lvl1pPr>
              <a:defRPr/>
            </a:lvl1pPr>
          </a:lstStyle>
          <a:p>
            <a:pPr>
              <a:defRPr/>
            </a:pPr>
            <a:r>
              <a:rPr lang="en-GB" smtClean="0"/>
              <a:t>CARIST</a:t>
            </a:r>
            <a:endParaRPr lang="en-GB" dirty="0"/>
          </a:p>
        </p:txBody>
      </p:sp>
      <p:sp>
        <p:nvSpPr>
          <p:cNvPr id="6" name="Slide Number Placeholder 5"/>
          <p:cNvSpPr>
            <a:spLocks noGrp="1"/>
          </p:cNvSpPr>
          <p:nvPr>
            <p:ph type="sldNum" sz="quarter" idx="16"/>
          </p:nvPr>
        </p:nvSpPr>
        <p:spPr/>
        <p:txBody>
          <a:bodyPr/>
          <a:lstStyle>
            <a:lvl1pPr>
              <a:defRPr/>
            </a:lvl1pPr>
          </a:lstStyle>
          <a:p>
            <a:pPr>
              <a:defRPr/>
            </a:pPr>
            <a:fld id="{01A0FA22-0322-475C-90DB-1B9FE54F0BF4}" type="slidenum">
              <a:rPr lang="en-GB"/>
              <a:pPr>
                <a:defRPr/>
              </a:pPr>
              <a:t>‹N°›</a:t>
            </a:fld>
            <a:endParaRPr lang="en-GB" dirty="0"/>
          </a:p>
        </p:txBody>
      </p:sp>
    </p:spTree>
    <p:extLst>
      <p:ext uri="{BB962C8B-B14F-4D97-AF65-F5344CB8AC3E}">
        <p14:creationId xmlns:p14="http://schemas.microsoft.com/office/powerpoint/2010/main" val="2917497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7490"/>
          </a:xfrm>
        </p:spPr>
        <p:txBody>
          <a:bodyPr>
            <a:spAutoFit/>
          </a:bodyPr>
          <a:lstStyle>
            <a:lvl1pPr marL="0" marR="0" indent="0" algn="l" defTabSz="457200"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presentation subtitle</a:t>
            </a:r>
          </a:p>
        </p:txBody>
      </p:sp>
      <p:sp>
        <p:nvSpPr>
          <p:cNvPr id="25" name="Title 24"/>
          <p:cNvSpPr>
            <a:spLocks noGrp="1"/>
          </p:cNvSpPr>
          <p:nvPr>
            <p:ph type="title" hasCustomPrompt="1"/>
          </p:nvPr>
        </p:nvSpPr>
        <p:spPr>
          <a:xfrm>
            <a:off x="1440000" y="3420581"/>
            <a:ext cx="7470000" cy="377026"/>
          </a:xfrm>
        </p:spPr>
        <p:txBody>
          <a:bodyPr anchor="t" anchorCtr="0">
            <a:normAutofit/>
          </a:bodyPr>
          <a:lstStyle>
            <a:lvl1pPr algn="l">
              <a:lnSpc>
                <a:spcPct val="85000"/>
              </a:lnSpc>
              <a:defRPr sz="2800" b="1" i="0">
                <a:solidFill>
                  <a:srgbClr val="FFFFFF"/>
                </a:solidFill>
              </a:defRPr>
            </a:lvl1pPr>
          </a:lstStyle>
          <a:p>
            <a:r>
              <a:rPr lang="en-GB" dirty="0" smtClean="0"/>
              <a:t>Click to edit presentation title</a:t>
            </a:r>
            <a:endParaRPr lang="en-GB" dirty="0"/>
          </a:p>
        </p:txBody>
      </p:sp>
      <p:sp>
        <p:nvSpPr>
          <p:cNvPr id="4" name="Text Placeholder 3"/>
          <p:cNvSpPr>
            <a:spLocks noGrp="1"/>
          </p:cNvSpPr>
          <p:nvPr>
            <p:ph type="body" sz="quarter" idx="11" hasCustomPrompt="1"/>
          </p:nvPr>
        </p:nvSpPr>
        <p:spPr>
          <a:xfrm>
            <a:off x="0" y="3553200"/>
            <a:ext cx="1029600" cy="183600"/>
          </a:xfrm>
        </p:spPr>
        <p:txBody>
          <a:bodyPr>
            <a:normAutofit/>
          </a:bodyPr>
          <a:lstStyle>
            <a:lvl1pPr marL="0" indent="0" algn="r">
              <a:buNone/>
              <a:defRPr sz="1200">
                <a:solidFill>
                  <a:schemeClr val="bg1"/>
                </a:solidFill>
              </a:defRPr>
            </a:lvl1pPr>
          </a:lstStyle>
          <a:p>
            <a:pPr lvl="0"/>
            <a:fld id="{C750183E-5AE1-DC40-89B1-1CBB18EE30C8}" type="datetime1">
              <a:rPr lang="en-GB" smtClean="0"/>
              <a:t>14/10/2013</a:t>
            </a:fld>
            <a:endParaRPr lang="en-GB" dirty="0"/>
          </a:p>
        </p:txBody>
      </p:sp>
    </p:spTree>
    <p:extLst>
      <p:ext uri="{BB962C8B-B14F-4D97-AF65-F5344CB8AC3E}">
        <p14:creationId xmlns:p14="http://schemas.microsoft.com/office/powerpoint/2010/main" val="2461764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Jisc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736" y="1710001"/>
            <a:ext cx="7740264" cy="430887"/>
          </a:xfrm>
        </p:spPr>
        <p:txBody>
          <a:bodyPr wrap="square" anchor="t">
            <a:spAutoFit/>
          </a:bodyPr>
          <a:lstStyle>
            <a:lvl1pPr algn="l">
              <a:defRPr sz="2800" b="1" cap="none">
                <a:solidFill>
                  <a:srgbClr val="8A96A0"/>
                </a:solidFill>
              </a:defRPr>
            </a:lvl1pPr>
          </a:lstStyle>
          <a:p>
            <a:r>
              <a:rPr lang="en-GB" dirty="0" smtClean="0"/>
              <a:t>Click to edit section title</a:t>
            </a:r>
            <a:endParaRPr lang="en-GB" dirty="0"/>
          </a:p>
        </p:txBody>
      </p:sp>
      <p:sp>
        <p:nvSpPr>
          <p:cNvPr id="3" name="Text Placeholder 2"/>
          <p:cNvSpPr>
            <a:spLocks noGrp="1"/>
          </p:cNvSpPr>
          <p:nvPr>
            <p:ph type="body" idx="1" hasCustomPrompt="1"/>
          </p:nvPr>
        </p:nvSpPr>
        <p:spPr>
          <a:xfrm>
            <a:off x="1169736" y="2705035"/>
            <a:ext cx="7740264" cy="253916"/>
          </a:xfrm>
        </p:spPr>
        <p:txBody>
          <a:bodyPr wrap="square" anchor="t" anchorCtr="0">
            <a:spAutoFit/>
          </a:bodyPr>
          <a:lstStyle>
            <a:lvl1pPr marL="0" indent="0">
              <a:buNone/>
              <a:defRPr sz="1800">
                <a:solidFill>
                  <a:srgbClr val="2C38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section subtitle</a:t>
            </a:r>
          </a:p>
        </p:txBody>
      </p:sp>
      <p:pic>
        <p:nvPicPr>
          <p:cNvPr id="11" name="Picture 10" descr="2013_Jisc_Logo_RGB300(26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935736" cy="545592"/>
          </a:xfrm>
          <a:prstGeom prst="rect">
            <a:avLst/>
          </a:prstGeom>
        </p:spPr>
      </p:pic>
      <p:sp>
        <p:nvSpPr>
          <p:cNvPr id="4" name="Date Placeholder 3"/>
          <p:cNvSpPr>
            <a:spLocks noGrp="1"/>
          </p:cNvSpPr>
          <p:nvPr>
            <p:ph type="dt" sz="half" idx="10"/>
          </p:nvPr>
        </p:nvSpPr>
        <p:spPr/>
        <p:txBody>
          <a:bodyPr/>
          <a:lstStyle/>
          <a:p>
            <a:fld id="{738E0805-B205-2340-9A18-20B10DDD88F9}" type="datetime1">
              <a:rPr lang="en-GB" smtClean="0"/>
              <a:pPr/>
              <a:t>27/03/2017</a:t>
            </a:fld>
            <a:endParaRPr lang="en-GB" dirty="0"/>
          </a:p>
        </p:txBody>
      </p:sp>
      <p:sp>
        <p:nvSpPr>
          <p:cNvPr id="5" name="Footer Placeholder 4"/>
          <p:cNvSpPr>
            <a:spLocks noGrp="1"/>
          </p:cNvSpPr>
          <p:nvPr>
            <p:ph type="ftr" sz="quarter" idx="11"/>
          </p:nvPr>
        </p:nvSpPr>
        <p:spPr/>
        <p:txBody>
          <a:bodyPr/>
          <a:lstStyle/>
          <a:p>
            <a:r>
              <a:rPr lang="en-GB" smtClean="0"/>
              <a:t>Future of Research, UUK, research data services, and national research information infrastructure</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‹N°›</a:t>
            </a:fld>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1389294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fld id="{0359D725-1437-594D-8BCF-3A6629F98338}" type="datetime1">
              <a:rPr lang="en-GB" smtClean="0"/>
              <a:pPr/>
              <a:t>27/03/2017</a:t>
            </a:fld>
            <a:endParaRPr lang="en-GB"/>
          </a:p>
        </p:txBody>
      </p:sp>
      <p:sp>
        <p:nvSpPr>
          <p:cNvPr id="5" name="Footer Placeholder 4"/>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pPr/>
              <a:t>‹N°›</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656681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fld id="{D6FBBC1B-4AF8-8A4D-B5EA-C702824F83C8}" type="datetime1">
              <a:rPr lang="en-GB" smtClean="0"/>
              <a:pPr/>
              <a:t>27/03/2017</a:t>
            </a:fld>
            <a:endParaRPr lang="en-GB" dirty="0"/>
          </a:p>
        </p:txBody>
      </p:sp>
      <p:sp>
        <p:nvSpPr>
          <p:cNvPr id="4" name="Footer Placeholder 3"/>
          <p:cNvSpPr>
            <a:spLocks noGrp="1"/>
          </p:cNvSpPr>
          <p:nvPr>
            <p:ph type="ftr" sz="quarter" idx="11"/>
          </p:nvPr>
        </p:nvSpPr>
        <p:spPr/>
        <p:txBody>
          <a:bodyPr/>
          <a:lstStyle/>
          <a:p>
            <a:r>
              <a:rPr lang="en-GB" smtClean="0"/>
              <a:t>Future of Research, UUK, research data services, and national research information infrastructure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sp>
        <p:nvSpPr>
          <p:cNvPr id="6" name="Content Placeholder 2"/>
          <p:cNvSpPr>
            <a:spLocks noGrp="1"/>
          </p:cNvSpPr>
          <p:nvPr>
            <p:ph idx="1" hasCustomPrompt="1"/>
          </p:nvPr>
        </p:nvSpPr>
        <p:spPr>
          <a:xfrm>
            <a:off x="234000" y="1350000"/>
            <a:ext cx="8676000" cy="3420000"/>
          </a:xfrm>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p:spPr>
        <p:txBody>
          <a:bodyPr anchor="t" anchorCtr="0">
            <a:normAutofit/>
          </a:bodyPr>
          <a:lstStyle>
            <a:lvl1pPr marL="0" indent="0">
              <a:buNone/>
              <a:defRPr sz="2800" b="1">
                <a:solidFill>
                  <a:srgbClr val="8A96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Tree>
    <p:extLst>
      <p:ext uri="{BB962C8B-B14F-4D97-AF65-F5344CB8AC3E}">
        <p14:creationId xmlns:p14="http://schemas.microsoft.com/office/powerpoint/2010/main" val="150375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smtClean="0"/>
              <a:t>Click to edit Master text styles</a:t>
            </a:r>
          </a:p>
        </p:txBody>
      </p:sp>
      <p:sp>
        <p:nvSpPr>
          <p:cNvPr id="9" name="Content Placeholder 6"/>
          <p:cNvSpPr>
            <a:spLocks noGrp="1"/>
          </p:cNvSpPr>
          <p:nvPr>
            <p:ph sz="quarter" idx="15"/>
          </p:nvPr>
        </p:nvSpPr>
        <p:spPr>
          <a:xfrm>
            <a:off x="4824450" y="1384300"/>
            <a:ext cx="4103650"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21/03/2017 </a:t>
            </a:r>
            <a:endParaRPr lang="en-GB" noProof="0" dirty="0"/>
          </a:p>
        </p:txBody>
      </p:sp>
      <p:sp>
        <p:nvSpPr>
          <p:cNvPr id="4" name="Footer Placeholder 3"/>
          <p:cNvSpPr>
            <a:spLocks noGrp="1"/>
          </p:cNvSpPr>
          <p:nvPr>
            <p:ph type="ftr" sz="quarter" idx="18"/>
          </p:nvPr>
        </p:nvSpPr>
        <p:spPr/>
        <p:txBody>
          <a:bodyPr/>
          <a:lstStyle/>
          <a:p>
            <a:r>
              <a:rPr lang="en-GB" noProof="0" smtClean="0"/>
              <a:t>CARIST</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155877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fld id="{8D239416-78EC-544C-8205-F441C2A6A6F9}" type="datetime1">
              <a:rPr lang="en-GB" smtClean="0"/>
              <a:pPr/>
              <a:t>27/03/2017</a:t>
            </a:fld>
            <a:endParaRPr lang="en-GB"/>
          </a:p>
        </p:txBody>
      </p:sp>
      <p:sp>
        <p:nvSpPr>
          <p:cNvPr id="6" name="Footer Placeholder 5"/>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‹N°›</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701792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isc Slide (2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lstStyle>
            <a:lvl1pPr>
              <a:defRPr>
                <a:solidFill>
                  <a:srgbClr val="8A96A0"/>
                </a:solidFill>
              </a:defRPr>
            </a:lvl1pPr>
          </a:lstStyle>
          <a:p>
            <a:r>
              <a:rPr lang="en-GB" dirty="0" smtClean="0"/>
              <a:t>Click to edit slide title</a:t>
            </a:r>
            <a:endParaRPr lang="en-GB" dirty="0"/>
          </a:p>
        </p:txBody>
      </p:sp>
      <p:sp>
        <p:nvSpPr>
          <p:cNvPr id="3" name="Text Placeholder 2"/>
          <p:cNvSpPr>
            <a:spLocks noGrp="1"/>
          </p:cNvSpPr>
          <p:nvPr>
            <p:ph type="body" idx="1" hasCustomPrompt="1"/>
          </p:nvPr>
        </p:nvSpPr>
        <p:spPr>
          <a:xfrm>
            <a:off x="234000" y="900000"/>
            <a:ext cx="4140000" cy="450000"/>
          </a:xfrm>
        </p:spPr>
        <p:txBody>
          <a:bodyPr anchor="t" anchorCtr="0">
            <a:normAutofit/>
          </a:bodyPr>
          <a:lstStyle>
            <a:lvl1pPr marL="0" indent="0">
              <a:buNone/>
              <a:defRPr sz="2800" b="1">
                <a:solidFill>
                  <a:srgbClr val="8A96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4" name="Content Placeholder 3"/>
          <p:cNvSpPr>
            <a:spLocks noGrp="1"/>
          </p:cNvSpPr>
          <p:nvPr>
            <p:ph sz="half" idx="2" hasCustomPrompt="1"/>
          </p:nvPr>
        </p:nvSpPr>
        <p:spPr>
          <a:xfrm>
            <a:off x="234002"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hasCustomPrompt="1"/>
          </p:nvPr>
        </p:nvSpPr>
        <p:spPr>
          <a:xfrm>
            <a:off x="4770001" y="900000"/>
            <a:ext cx="4140000" cy="450000"/>
          </a:xfrm>
        </p:spPr>
        <p:txBody>
          <a:bodyPr anchor="t" anchorCtr="0">
            <a:normAutofit/>
          </a:bodyPr>
          <a:lstStyle>
            <a:lvl1pPr marL="0" indent="0">
              <a:buNone/>
              <a:defRPr sz="2800" b="1">
                <a:solidFill>
                  <a:srgbClr val="8A96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6" name="Content Placeholder 5"/>
          <p:cNvSpPr>
            <a:spLocks noGrp="1"/>
          </p:cNvSpPr>
          <p:nvPr>
            <p:ph sz="quarter" idx="4" hasCustomPrompt="1"/>
          </p:nvPr>
        </p:nvSpPr>
        <p:spPr>
          <a:xfrm>
            <a:off x="4770002"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fld id="{E35C0B1D-BA5D-D548-B56A-EC992C05558B}" type="datetime1">
              <a:rPr lang="en-GB" smtClean="0"/>
              <a:pPr/>
              <a:t>27/03/2017</a:t>
            </a:fld>
            <a:endParaRPr lang="en-GB"/>
          </a:p>
        </p:txBody>
      </p:sp>
      <p:sp>
        <p:nvSpPr>
          <p:cNvPr id="8" name="Footer Placeholder 7"/>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‹N°›</a:t>
            </a:fld>
            <a:endParaRPr lang="en-GB"/>
          </a:p>
        </p:txBody>
      </p:sp>
      <p:cxnSp>
        <p:nvCxnSpPr>
          <p:cNvPr id="10" name="Straight Connector 9"/>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2" name="Straight Connector 11"/>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3" name="Picture 12"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790430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isc Slide (2 col +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fld id="{234EE367-6872-C845-ADDA-9557A563AE5B}" type="datetime1">
              <a:rPr lang="en-GB" smtClean="0"/>
              <a:pPr/>
              <a:t>27/03/2017</a:t>
            </a:fld>
            <a:endParaRPr lang="en-GB" dirty="0"/>
          </a:p>
        </p:txBody>
      </p:sp>
      <p:sp>
        <p:nvSpPr>
          <p:cNvPr id="4" name="Footer Placeholder 3"/>
          <p:cNvSpPr>
            <a:spLocks noGrp="1"/>
          </p:cNvSpPr>
          <p:nvPr>
            <p:ph type="ftr" sz="quarter" idx="11"/>
          </p:nvPr>
        </p:nvSpPr>
        <p:spPr/>
        <p:txBody>
          <a:bodyPr/>
          <a:lstStyle/>
          <a:p>
            <a:r>
              <a:rPr lang="en-GB" smtClean="0"/>
              <a:t>Future of Research, UUK, research data services, and national research information infrastructure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sp>
        <p:nvSpPr>
          <p:cNvPr id="6"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Content Placeholder 3"/>
          <p:cNvSpPr>
            <a:spLocks noGrp="1"/>
          </p:cNvSpPr>
          <p:nvPr>
            <p:ph sz="half" idx="2" hasCustomPrompt="1"/>
          </p:nvPr>
        </p:nvSpPr>
        <p:spPr>
          <a:xfrm>
            <a:off x="4770001" y="900113"/>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9" name="Straight Connector 8"/>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
        <p:nvSpPr>
          <p:cNvPr id="11" name="Content Placeholder 3"/>
          <p:cNvSpPr>
            <a:spLocks noGrp="1"/>
          </p:cNvSpPr>
          <p:nvPr>
            <p:ph sz="half" idx="13" hasCustomPrompt="1"/>
          </p:nvPr>
        </p:nvSpPr>
        <p:spPr>
          <a:xfrm>
            <a:off x="4770001" y="2923296"/>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5836778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Jisc Slide (Pic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nchor="b">
            <a:normAutofit/>
          </a:bodyPr>
          <a:lstStyle>
            <a:lvl1pPr algn="r">
              <a:defRPr sz="2800" b="1">
                <a:solidFill>
                  <a:srgbClr val="8A96A0"/>
                </a:solidFill>
              </a:defRPr>
            </a:lvl1pPr>
          </a:lstStyle>
          <a:p>
            <a:r>
              <a:rPr lang="en-GB" dirty="0" smtClean="0"/>
              <a:t>Click to edit slide title</a:t>
            </a:r>
            <a:endParaRPr lang="en-GB" dirty="0"/>
          </a:p>
        </p:txBody>
      </p:sp>
      <p:sp>
        <p:nvSpPr>
          <p:cNvPr id="3" name="Picture Placeholder 2"/>
          <p:cNvSpPr>
            <a:spLocks noGrp="1"/>
          </p:cNvSpPr>
          <p:nvPr>
            <p:ph type="pic" idx="1"/>
          </p:nvPr>
        </p:nvSpPr>
        <p:spPr>
          <a:xfrm>
            <a:off x="936000" y="900000"/>
            <a:ext cx="7200000" cy="351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hasCustomPrompt="1"/>
          </p:nvPr>
        </p:nvSpPr>
        <p:spPr>
          <a:xfrm>
            <a:off x="935040" y="4500000"/>
            <a:ext cx="5400000" cy="27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caption</a:t>
            </a:r>
          </a:p>
        </p:txBody>
      </p:sp>
      <p:sp>
        <p:nvSpPr>
          <p:cNvPr id="5" name="Date Placeholder 4"/>
          <p:cNvSpPr>
            <a:spLocks noGrp="1"/>
          </p:cNvSpPr>
          <p:nvPr>
            <p:ph type="dt" sz="half" idx="10"/>
          </p:nvPr>
        </p:nvSpPr>
        <p:spPr/>
        <p:txBody>
          <a:bodyPr/>
          <a:lstStyle/>
          <a:p>
            <a:fld id="{5C9D8804-6505-8F46-9792-790A08D9CDC0}" type="datetime1">
              <a:rPr lang="en-GB" smtClean="0"/>
              <a:pPr/>
              <a:t>27/03/2017</a:t>
            </a:fld>
            <a:endParaRPr lang="en-GB"/>
          </a:p>
        </p:txBody>
      </p:sp>
      <p:sp>
        <p:nvSpPr>
          <p:cNvPr id="6" name="Footer Placeholder 5"/>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‹N°›</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
        <p:nvSpPr>
          <p:cNvPr id="12" name="Text Placeholder 3"/>
          <p:cNvSpPr>
            <a:spLocks noGrp="1"/>
          </p:cNvSpPr>
          <p:nvPr>
            <p:ph type="body" sz="half" idx="13" hasCustomPrompt="1"/>
          </p:nvPr>
        </p:nvSpPr>
        <p:spPr>
          <a:xfrm>
            <a:off x="6335040" y="4500000"/>
            <a:ext cx="1800000" cy="270000"/>
          </a:xfrm>
        </p:spPr>
        <p:txBody>
          <a:bodyPr>
            <a:normAutofit/>
          </a:bodyPr>
          <a:lstStyle>
            <a:lvl1pPr marL="0" indent="0" algn="r">
              <a:buNone/>
              <a:defRPr sz="800">
                <a:solidFill>
                  <a:srgbClr val="9BA7B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attribution</a:t>
            </a:r>
          </a:p>
        </p:txBody>
      </p:sp>
    </p:spTree>
    <p:extLst>
      <p:ext uri="{BB962C8B-B14F-4D97-AF65-F5344CB8AC3E}">
        <p14:creationId xmlns:p14="http://schemas.microsoft.com/office/powerpoint/2010/main" val="2454265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fld id="{B6DD7B8C-7803-3243-834C-ADFA6F31DCCD}" type="datetime1">
              <a:rPr lang="en-GB" smtClean="0"/>
              <a:pPr/>
              <a:t>27/03/2017</a:t>
            </a:fld>
            <a:endParaRPr lang="en-GB"/>
          </a:p>
        </p:txBody>
      </p:sp>
      <p:sp>
        <p:nvSpPr>
          <p:cNvPr id="4" name="Footer Placeholder 3"/>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634806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Jisc Slid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FBE87-7C38-1546-B4A8-CE4686CF3CA5}" type="datetime1">
              <a:rPr lang="en-GB" smtClean="0"/>
              <a:pPr/>
              <a:t>27/03/2017</a:t>
            </a:fld>
            <a:endParaRPr lang="en-GB"/>
          </a:p>
        </p:txBody>
      </p:sp>
      <p:sp>
        <p:nvSpPr>
          <p:cNvPr id="3" name="Footer Placeholder 2"/>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sp>
        <p:nvSpPr>
          <p:cNvPr id="4" name="Slide Number Placeholder 3"/>
          <p:cNvSpPr>
            <a:spLocks noGrp="1"/>
          </p:cNvSpPr>
          <p:nvPr>
            <p:ph type="sldNum" sz="quarter" idx="12"/>
          </p:nvPr>
        </p:nvSpPr>
        <p:spPr/>
        <p:txBody>
          <a:bodyPr/>
          <a:lstStyle/>
          <a:p>
            <a:fld id="{F0A55F06-C352-544E-8237-6F33909C7E7A}" type="slidenum">
              <a:rPr lang="en-GB" smtClean="0"/>
              <a:pPr/>
              <a:t>‹N°›</a:t>
            </a:fld>
            <a:endParaRPr lang="en-GB"/>
          </a:p>
        </p:txBody>
      </p:sp>
      <p:cxnSp>
        <p:nvCxnSpPr>
          <p:cNvPr id="5" name="Straight Connector 4"/>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064036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Jisc Slide (End Slide 1)">
    <p:spTree>
      <p:nvGrpSpPr>
        <p:cNvPr id="1" name=""/>
        <p:cNvGrpSpPr/>
        <p:nvPr/>
      </p:nvGrpSpPr>
      <p:grpSpPr>
        <a:xfrm>
          <a:off x="0" y="0"/>
          <a:ext cx="0" cy="0"/>
          <a:chOff x="0" y="0"/>
          <a:chExt cx="0" cy="0"/>
        </a:xfrm>
      </p:grpSpPr>
      <p:pic>
        <p:nvPicPr>
          <p:cNvPr id="9" name="Picture 8" descr="shutterstock_129615650_handphone(tomedi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8743" y="637817"/>
            <a:ext cx="4691258" cy="5143500"/>
          </a:xfrm>
          <a:prstGeom prst="rect">
            <a:avLst/>
          </a:prstGeom>
        </p:spPr>
      </p:pic>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fld id="{78F1848C-B888-C24B-A91B-72ED90CCBD82}" type="datetime1">
              <a:rPr lang="en-GB" smtClean="0"/>
              <a:pPr/>
              <a:t>27/03/2017</a:t>
            </a:fld>
            <a:endParaRPr lang="en-GB" dirty="0"/>
          </a:p>
        </p:txBody>
      </p:sp>
      <p:sp>
        <p:nvSpPr>
          <p:cNvPr id="4" name="Footer Placeholder 3"/>
          <p:cNvSpPr>
            <a:spLocks noGrp="1"/>
          </p:cNvSpPr>
          <p:nvPr>
            <p:ph type="ftr" sz="quarter" idx="11"/>
          </p:nvPr>
        </p:nvSpPr>
        <p:spPr/>
        <p:txBody>
          <a:bodyPr/>
          <a:lstStyle/>
          <a:p>
            <a:r>
              <a:rPr lang="en-GB" smtClean="0"/>
              <a:t>Future of Research, UUK, research data services, and national research information infrastructure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‹N°›</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665631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93200" y="1784876"/>
            <a:ext cx="3591000" cy="2988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smtClean="0"/>
              <a:t>Open Access</a:t>
            </a:r>
            <a:endParaRPr lang="en-GB"/>
          </a:p>
        </p:txBody>
      </p:sp>
      <p:sp>
        <p:nvSpPr>
          <p:cNvPr id="6" name="Slide Number Placeholder 5"/>
          <p:cNvSpPr>
            <a:spLocks noGrp="1"/>
          </p:cNvSpPr>
          <p:nvPr>
            <p:ph type="sldNum" sz="quarter" idx="12"/>
          </p:nvPr>
        </p:nvSpPr>
        <p:spPr/>
        <p:txBody>
          <a:bodyPr/>
          <a:lstStyle/>
          <a:p>
            <a:fld id="{8768D980-8028-4768-849B-459B1B49463D}" type="slidenum">
              <a:rPr lang="en-GB" smtClean="0"/>
              <a:pPr/>
              <a:t>‹N°›</a:t>
            </a:fld>
            <a:endParaRPr lang="en-GB"/>
          </a:p>
        </p:txBody>
      </p:sp>
      <p:sp>
        <p:nvSpPr>
          <p:cNvPr id="11" name="Text Placeholder 10"/>
          <p:cNvSpPr>
            <a:spLocks noGrp="1"/>
          </p:cNvSpPr>
          <p:nvPr>
            <p:ph type="body" sz="quarter" idx="13" hasCustomPrompt="1"/>
          </p:nvPr>
        </p:nvSpPr>
        <p:spPr>
          <a:xfrm>
            <a:off x="493200" y="1247317"/>
            <a:ext cx="7434000" cy="288541"/>
          </a:xfrm>
        </p:spPr>
        <p:txBody>
          <a:bodyPr>
            <a:spAutoFit/>
          </a:bodyPr>
          <a:lstStyle>
            <a:lvl1pPr>
              <a:lnSpc>
                <a:spcPct val="100000"/>
              </a:lnSpc>
              <a:defRPr sz="1875" b="1">
                <a:solidFill>
                  <a:schemeClr val="bg2"/>
                </a:solidFill>
              </a:defRPr>
            </a:lvl1pPr>
          </a:lstStyle>
          <a:p>
            <a:pPr lvl="0"/>
            <a:r>
              <a:rPr lang="en-US" dirty="0" smtClean="0"/>
              <a:t>Insert Sub-headline if required</a:t>
            </a:r>
            <a:endParaRPr lang="en-GB" dirty="0"/>
          </a:p>
        </p:txBody>
      </p:sp>
      <p:cxnSp>
        <p:nvCxnSpPr>
          <p:cNvPr id="12" name="Straight Connector 11"/>
          <p:cNvCxnSpPr/>
          <p:nvPr userDrawn="1"/>
        </p:nvCxnSpPr>
        <p:spPr>
          <a:xfrm>
            <a:off x="493200" y="390079"/>
            <a:ext cx="81576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Jisc Small Logo.jpg"/>
          <p:cNvPicPr>
            <a:picLocks noChangeAspect="1"/>
          </p:cNvPicPr>
          <p:nvPr userDrawn="1"/>
        </p:nvPicPr>
        <p:blipFill>
          <a:blip r:embed="rId2" cstate="print"/>
          <a:stretch>
            <a:fillRect/>
          </a:stretch>
        </p:blipFill>
        <p:spPr>
          <a:xfrm>
            <a:off x="493200" y="0"/>
            <a:ext cx="621792" cy="267462"/>
          </a:xfrm>
          <a:prstGeom prst="rect">
            <a:avLst/>
          </a:prstGeom>
        </p:spPr>
      </p:pic>
      <p:sp>
        <p:nvSpPr>
          <p:cNvPr id="18" name="Content Placeholder 17"/>
          <p:cNvSpPr>
            <a:spLocks noGrp="1"/>
          </p:cNvSpPr>
          <p:nvPr>
            <p:ph sz="quarter" idx="14"/>
          </p:nvPr>
        </p:nvSpPr>
        <p:spPr>
          <a:xfrm>
            <a:off x="4335463" y="1784748"/>
            <a:ext cx="3592512" cy="2988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300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Content Placeholder 6"/>
          <p:cNvSpPr>
            <a:spLocks noGrp="1"/>
          </p:cNvSpPr>
          <p:nvPr>
            <p:ph sz="quarter" idx="14"/>
          </p:nvPr>
        </p:nvSpPr>
        <p:spPr>
          <a:xfrm>
            <a:off x="4824413" y="1384299"/>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6"/>
          <p:cNvSpPr>
            <a:spLocks noGrp="1"/>
          </p:cNvSpPr>
          <p:nvPr>
            <p:ph sz="quarter" idx="15"/>
          </p:nvPr>
        </p:nvSpPr>
        <p:spPr>
          <a:xfrm>
            <a:off x="4824413" y="3184338"/>
            <a:ext cx="4103650" cy="1548000"/>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6"/>
          <p:cNvSpPr>
            <a:spLocks noGrp="1"/>
          </p:cNvSpPr>
          <p:nvPr>
            <p:ph sz="quarter" idx="13"/>
          </p:nvPr>
        </p:nvSpPr>
        <p:spPr>
          <a:xfrm>
            <a:off x="215900" y="1384300"/>
            <a:ext cx="4103593" cy="3348038"/>
          </a:xfrm>
        </p:spPr>
        <p:txBody>
          <a:bodyPr lIns="0" tIns="0" rIns="0" bIns="0">
            <a:noAutofit/>
          </a:bodyPr>
          <a:lstStyle>
            <a:lvl1pPr>
              <a:defRPr sz="2400"/>
            </a:lvl1pPr>
            <a:lvl2pPr>
              <a:defRPr sz="2400"/>
            </a:lvl2pPr>
            <a:lvl3pPr>
              <a:defRPr sz="2000"/>
            </a:lvl3pPr>
            <a:lvl4pPr>
              <a:defRPr sz="2000"/>
            </a:lvl4pPr>
            <a:lvl5pPr>
              <a:defRPr sz="2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smtClean="0"/>
              <a:t>Click to edit Master text styles</a:t>
            </a:r>
          </a:p>
        </p:txBody>
      </p:sp>
      <p:sp>
        <p:nvSpPr>
          <p:cNvPr id="3" name="Date Placeholder 2"/>
          <p:cNvSpPr>
            <a:spLocks noGrp="1"/>
          </p:cNvSpPr>
          <p:nvPr>
            <p:ph type="dt" sz="half" idx="17"/>
          </p:nvPr>
        </p:nvSpPr>
        <p:spPr/>
        <p:txBody>
          <a:bodyPr/>
          <a:lstStyle/>
          <a:p>
            <a:r>
              <a:rPr lang="en-US" noProof="0" smtClean="0"/>
              <a:t>21/03/2017 </a:t>
            </a:r>
            <a:endParaRPr lang="en-GB" noProof="0" dirty="0"/>
          </a:p>
        </p:txBody>
      </p:sp>
      <p:sp>
        <p:nvSpPr>
          <p:cNvPr id="4" name="Footer Placeholder 3"/>
          <p:cNvSpPr>
            <a:spLocks noGrp="1"/>
          </p:cNvSpPr>
          <p:nvPr>
            <p:ph type="ftr" sz="quarter" idx="18"/>
          </p:nvPr>
        </p:nvSpPr>
        <p:spPr/>
        <p:txBody>
          <a:bodyPr/>
          <a:lstStyle/>
          <a:p>
            <a:r>
              <a:rPr lang="en-GB" noProof="0" smtClean="0"/>
              <a:t>CARIST</a:t>
            </a:r>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111461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Picture Placeholder 7"/>
          <p:cNvSpPr>
            <a:spLocks noGrp="1"/>
          </p:cNvSpPr>
          <p:nvPr>
            <p:ph type="pic" sz="quarter" idx="13" hasCustomPrompt="1"/>
          </p:nvPr>
        </p:nvSpPr>
        <p:spPr>
          <a:xfrm>
            <a:off x="935038" y="879473"/>
            <a:ext cx="7273925" cy="3564000"/>
          </a:xfrm>
          <a:prstGeom prst="rect">
            <a:avLst/>
          </a:prstGeom>
        </p:spPr>
        <p:txBody>
          <a:bodyPr/>
          <a:lstStyle>
            <a:lvl1pPr marL="0" indent="0">
              <a:buNone/>
              <a:defRPr sz="2000"/>
            </a:lvl1pPr>
          </a:lstStyle>
          <a:p>
            <a:r>
              <a:rPr lang="en-GB" noProof="0" dirty="0" smtClean="0"/>
              <a:t>Click to icon to add image</a:t>
            </a:r>
            <a:endParaRPr lang="en-GB" noProof="0" dirty="0"/>
          </a:p>
        </p:txBody>
      </p:sp>
      <p:sp>
        <p:nvSpPr>
          <p:cNvPr id="11" name="Text Placeholder 10"/>
          <p:cNvSpPr>
            <a:spLocks noGrp="1"/>
          </p:cNvSpPr>
          <p:nvPr>
            <p:ph type="body" sz="quarter" idx="14" hasCustomPrompt="1"/>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caption</a:t>
            </a:r>
            <a:endParaRPr lang="en-GB" noProof="0" dirty="0"/>
          </a:p>
        </p:txBody>
      </p:sp>
      <p:sp>
        <p:nvSpPr>
          <p:cNvPr id="12" name="Text Placeholder 10"/>
          <p:cNvSpPr>
            <a:spLocks noGrp="1"/>
          </p:cNvSpPr>
          <p:nvPr>
            <p:ph type="body" sz="quarter" idx="15" hasCustomPrompt="1"/>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GB" noProof="0" dirty="0" smtClean="0"/>
              <a:t>Click to add image source</a:t>
            </a:r>
            <a:endParaRPr lang="en-GB" noProof="0" dirty="0"/>
          </a:p>
        </p:txBody>
      </p:sp>
      <p:sp>
        <p:nvSpPr>
          <p:cNvPr id="3" name="Date Placeholder 2"/>
          <p:cNvSpPr>
            <a:spLocks noGrp="1"/>
          </p:cNvSpPr>
          <p:nvPr>
            <p:ph type="dt" sz="half" idx="16"/>
          </p:nvPr>
        </p:nvSpPr>
        <p:spPr/>
        <p:txBody>
          <a:bodyPr/>
          <a:lstStyle/>
          <a:p>
            <a:r>
              <a:rPr lang="en-US" noProof="0" smtClean="0"/>
              <a:t>21/03/2017 </a:t>
            </a:r>
            <a:endParaRPr lang="en-GB" noProof="0" dirty="0"/>
          </a:p>
        </p:txBody>
      </p:sp>
      <p:sp>
        <p:nvSpPr>
          <p:cNvPr id="4" name="Footer Placeholder 3"/>
          <p:cNvSpPr>
            <a:spLocks noGrp="1"/>
          </p:cNvSpPr>
          <p:nvPr>
            <p:ph type="ftr" sz="quarter" idx="17"/>
          </p:nvPr>
        </p:nvSpPr>
        <p:spPr/>
        <p:txBody>
          <a:bodyPr/>
          <a:lstStyle/>
          <a:p>
            <a:r>
              <a:rPr lang="en-GB" noProof="0" smtClean="0"/>
              <a:t>CARIST</a:t>
            </a:r>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39390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‹N°›</a:t>
            </a:fld>
            <a:endParaRPr lang="en-GB" noProof="0" dirty="0"/>
          </a:p>
        </p:txBody>
      </p:sp>
    </p:spTree>
    <p:extLst>
      <p:ext uri="{BB962C8B-B14F-4D97-AF65-F5344CB8AC3E}">
        <p14:creationId xmlns:p14="http://schemas.microsoft.com/office/powerpoint/2010/main" val="10355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8A96A0"/>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21/03/2017 </a:t>
            </a:r>
            <a:endParaRPr lang="en-GB"/>
          </a:p>
        </p:txBody>
      </p:sp>
      <p:sp>
        <p:nvSpPr>
          <p:cNvPr id="4" name="Footer Placeholder 3"/>
          <p:cNvSpPr>
            <a:spLocks noGrp="1"/>
          </p:cNvSpPr>
          <p:nvPr>
            <p:ph type="ftr" sz="quarter" idx="11"/>
          </p:nvPr>
        </p:nvSpPr>
        <p:spPr/>
        <p:txBody>
          <a:bodyPr/>
          <a:lstStyle/>
          <a:p>
            <a:r>
              <a:rPr lang="en-GB" smtClean="0"/>
              <a:t>CARIST</a:t>
            </a:r>
            <a:endParaRPr lang="en-GB"/>
          </a:p>
        </p:txBody>
      </p:sp>
      <p:sp>
        <p:nvSpPr>
          <p:cNvPr id="5" name="Slide Number Placeholder 4"/>
          <p:cNvSpPr>
            <a:spLocks noGrp="1"/>
          </p:cNvSpPr>
          <p:nvPr>
            <p:ph type="sldNum" sz="quarter" idx="12"/>
          </p:nvPr>
        </p:nvSpPr>
        <p:spPr/>
        <p:txBody>
          <a:bodyPr/>
          <a:lstStyle/>
          <a:p>
            <a:fld id="{F0A55F06-C352-544E-8237-6F33909C7E7A}" type="slidenum">
              <a:rPr lang="en-GB" smtClean="0"/>
              <a:t>‹N°›</a:t>
            </a:fld>
            <a:endParaRPr lang="en-GB"/>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14173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smtClean="0"/>
              <a:t>21/03/2017 </a:t>
            </a:r>
            <a:endParaRPr lang="en-GB"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dirty="0" smtClean="0"/>
              <a:t>CARIST</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‹N°›</a:t>
            </a:fld>
            <a:endParaRPr lang="en-GB" noProof="0" dirty="0"/>
          </a:p>
        </p:txBody>
      </p:sp>
      <p:pic>
        <p:nvPicPr>
          <p:cNvPr id="7" name="Picture 6" descr="2013_Jisc_Logo_RGB300(19.5mm).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3272590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53" r:id="rId5"/>
    <p:sldLayoutId id="2147483655" r:id="rId6"/>
    <p:sldLayoutId id="2147483667" r:id="rId7"/>
    <p:sldLayoutId id="2147483702" r:id="rId8"/>
    <p:sldLayoutId id="2147483738" r:id="rId9"/>
    <p:sldLayoutId id="2147483754" r:id="rId10"/>
    <p:sldLayoutId id="2147483755" r:id="rId11"/>
    <p:sldLayoutId id="2147483756" r:id="rId12"/>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6" userDrawn="1">
          <p15:clr>
            <a:srgbClr val="F26B43"/>
          </p15:clr>
        </p15:guide>
        <p15:guide id="4" pos="5624" userDrawn="1">
          <p15:clr>
            <a:srgbClr val="F26B43"/>
          </p15:clr>
        </p15:guide>
        <p15:guide id="7" orient="horz" pos="2981" userDrawn="1">
          <p15:clr>
            <a:srgbClr val="F26B43"/>
          </p15:clr>
        </p15:guide>
        <p15:guide id="8" orient="horz" pos="3072" userDrawn="1">
          <p15:clr>
            <a:srgbClr val="F26B43"/>
          </p15:clr>
        </p15:guide>
        <p15:guide id="19" orient="horz" pos="1688" userDrawn="1">
          <p15:clr>
            <a:srgbClr val="F26B43"/>
          </p15:clr>
        </p15:guide>
        <p15:guide id="22" orient="horz" pos="554" userDrawn="1">
          <p15:clr>
            <a:srgbClr val="F26B43"/>
          </p15:clr>
        </p15:guide>
        <p15:guide id="23" pos="589" userDrawn="1">
          <p15:clr>
            <a:srgbClr val="F26B43"/>
          </p15:clr>
        </p15:guide>
        <p15:guide id="46" pos="2880" userDrawn="1">
          <p15:clr>
            <a:srgbClr val="F26B43"/>
          </p15:clr>
        </p15:guide>
        <p15:guide id="47" pos="5171" userDrawn="1">
          <p15:clr>
            <a:srgbClr val="F26B43"/>
          </p15:clr>
        </p15:guide>
        <p15:guide id="49" pos="2721" userDrawn="1">
          <p15:clr>
            <a:srgbClr val="F26B43"/>
          </p15:clr>
        </p15:guide>
        <p15:guide id="50" pos="3039" userDrawn="1">
          <p15:clr>
            <a:srgbClr val="F26B43"/>
          </p15:clr>
        </p15:guide>
        <p15:guide id="51" orient="horz" pos="8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a:off x="1253606" y="3327513"/>
            <a:ext cx="7890394" cy="900000"/>
          </a:xfrm>
          <a:prstGeom prst="rect">
            <a:avLst/>
          </a:prstGeom>
          <a:solidFill>
            <a:srgbClr val="E04A10"/>
          </a:solidFill>
          <a:ln>
            <a:noFill/>
          </a:ln>
          <a:extLst/>
        </p:spPr>
        <p:txBody>
          <a:bodyPr vert="horz" wrap="square" lIns="68580" tIns="34290" rIns="68580" bIns="34290" numCol="1" anchor="t" anchorCtr="0" compatLnSpc="1">
            <a:prstTxWarp prst="textNoShape">
              <a:avLst/>
            </a:prstTxWarp>
          </a:bodyPr>
          <a:lstStyle/>
          <a:p>
            <a:pPr marL="0" marR="0" lvl="0" indent="0" algn="l"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000000"/>
              </a:solidFill>
              <a:effectLst/>
              <a:uLnTx/>
              <a:uFillTx/>
            </a:endParaRPr>
          </a:p>
        </p:txBody>
      </p:sp>
      <p:sp>
        <p:nvSpPr>
          <p:cNvPr id="2" name="Title Placeholder 1"/>
          <p:cNvSpPr>
            <a:spLocks noGrp="1"/>
          </p:cNvSpPr>
          <p:nvPr>
            <p:ph type="title"/>
          </p:nvPr>
        </p:nvSpPr>
        <p:spPr>
          <a:xfrm>
            <a:off x="1368425" y="3400425"/>
            <a:ext cx="6624638" cy="387798"/>
          </a:xfrm>
          <a:prstGeom prst="rect">
            <a:avLst/>
          </a:prstGeom>
        </p:spPr>
        <p:txBody>
          <a:bodyPr vert="horz" wrap="square" lIns="0" tIns="0" rIns="0" bIns="0" rtlCol="0" anchor="t" anchorCtr="0">
            <a:spAutoFit/>
          </a:bodyPr>
          <a:lstStyle/>
          <a:p>
            <a:r>
              <a:rPr lang="en-GB" noProof="0" dirty="0" smtClean="0"/>
              <a:t>Click to edit presentation title</a:t>
            </a:r>
            <a:endParaRPr lang="en-GB" noProof="0" dirty="0"/>
          </a:p>
        </p:txBody>
      </p:sp>
      <p:pic>
        <p:nvPicPr>
          <p:cNvPr id="8" name="Picture 7" descr="2013_Jisc_Logo_RGB300(26m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
        <p:nvSpPr>
          <p:cNvPr id="11" name="Rectangle 7"/>
          <p:cNvSpPr>
            <a:spLocks noChangeArrowheads="1"/>
          </p:cNvSpPr>
          <p:nvPr userDrawn="1"/>
        </p:nvSpPr>
        <p:spPr bwMode="auto">
          <a:xfrm>
            <a:off x="1" y="3255963"/>
            <a:ext cx="1150937" cy="900113"/>
          </a:xfrm>
          <a:prstGeom prst="rect">
            <a:avLst/>
          </a:prstGeom>
          <a:solidFill>
            <a:srgbClr val="E04A10"/>
          </a:solidFill>
          <a:ln>
            <a:noFill/>
          </a:ln>
          <a:effectLs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ysClr val="windowText" lastClr="000000"/>
              </a:solidFill>
              <a:effectLst/>
              <a:uLnTx/>
              <a:uFillTx/>
            </a:endParaRPr>
          </a:p>
        </p:txBody>
      </p:sp>
      <p:sp>
        <p:nvSpPr>
          <p:cNvPr id="4" name="Date Placeholder 3"/>
          <p:cNvSpPr>
            <a:spLocks noGrp="1"/>
          </p:cNvSpPr>
          <p:nvPr>
            <p:ph type="dt" sz="half" idx="2"/>
          </p:nvPr>
        </p:nvSpPr>
        <p:spPr>
          <a:xfrm>
            <a:off x="226219" y="3538059"/>
            <a:ext cx="781844" cy="149704"/>
          </a:xfrm>
          <a:prstGeom prst="rect">
            <a:avLst/>
          </a:prstGeom>
        </p:spPr>
        <p:txBody>
          <a:bodyPr vert="horz" lIns="0" tIns="0" rIns="0" bIns="0" rtlCol="0" anchor="t" anchorCtr="0"/>
          <a:lstStyle>
            <a:lvl1pPr algn="r">
              <a:defRPr sz="1200">
                <a:solidFill>
                  <a:schemeClr val="bg1"/>
                </a:solidFill>
              </a:defRPr>
            </a:lvl1pPr>
          </a:lstStyle>
          <a:p>
            <a:r>
              <a:rPr lang="en-US" noProof="0" smtClean="0"/>
              <a:t>21/03/2017 </a:t>
            </a:r>
            <a:endParaRPr lang="en-GB" noProof="0" dirty="0"/>
          </a:p>
        </p:txBody>
      </p:sp>
      <p:sp>
        <p:nvSpPr>
          <p:cNvPr id="7" name="Parallelogram 6"/>
          <p:cNvSpPr/>
          <p:nvPr userDrawn="1"/>
        </p:nvSpPr>
        <p:spPr>
          <a:xfrm rot="16200000">
            <a:off x="719139" y="3687763"/>
            <a:ext cx="971550" cy="107950"/>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1579528"/>
      </p:ext>
    </p:extLst>
  </p:cSld>
  <p:clrMap bg1="lt1" tx1="dk1" bg2="lt2" tx2="dk2" accent1="accent1" accent2="accent2" accent3="accent3" accent4="accent4" accent5="accent5" accent6="accent6" hlink="hlink" folHlink="folHlink"/>
  <p:sldLayoutIdLst>
    <p:sldLayoutId id="2147483677" r:id="rId1"/>
    <p:sldLayoutId id="2147483683" r:id="rId2"/>
  </p:sldLayoutIdLst>
  <p:hf hdr="0"/>
  <p:txStyles>
    <p:titleStyle>
      <a:lvl1pPr algn="l" defTabSz="685800" rtl="0" eaLnBrk="1" latinLnBrk="0" hangingPunct="1">
        <a:lnSpc>
          <a:spcPct val="90000"/>
        </a:lnSpc>
        <a:spcBef>
          <a:spcPct val="0"/>
        </a:spcBef>
        <a:buNone/>
        <a:defRPr sz="2800" b="1" kern="1200" baseline="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1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18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25" userDrawn="1">
          <p15:clr>
            <a:srgbClr val="F26B43"/>
          </p15:clr>
        </p15:guide>
        <p15:guide id="4" pos="5035" userDrawn="1">
          <p15:clr>
            <a:srgbClr val="F26B43"/>
          </p15:clr>
        </p15:guide>
        <p15:guide id="6" pos="793" userDrawn="1">
          <p15:clr>
            <a:srgbClr val="F26B43"/>
          </p15:clr>
        </p15:guide>
        <p15:guide id="7" orient="horz" pos="2051" userDrawn="1">
          <p15:clr>
            <a:srgbClr val="F26B43"/>
          </p15:clr>
        </p15:guide>
        <p15:guide id="8" orient="horz" pos="2618" userDrawn="1">
          <p15:clr>
            <a:srgbClr val="F26B43"/>
          </p15:clr>
        </p15:guide>
        <p15:guide id="9" orient="horz" pos="2663" userDrawn="1">
          <p15:clr>
            <a:srgbClr val="F26B43"/>
          </p15:clr>
        </p15:guide>
        <p15:guide id="10" orient="horz" pos="2096" userDrawn="1">
          <p15:clr>
            <a:srgbClr val="F26B43"/>
          </p15:clr>
        </p15:guide>
        <p15:guide id="11" orient="horz" pos="2142" userDrawn="1">
          <p15:clr>
            <a:srgbClr val="F26B43"/>
          </p15:clr>
        </p15:guide>
        <p15:guide id="12" pos="862" userDrawn="1">
          <p15:clr>
            <a:srgbClr val="F26B43"/>
          </p15:clr>
        </p15:guide>
        <p15:guide id="13" orient="horz" pos="2436" userDrawn="1">
          <p15:clr>
            <a:srgbClr val="F26B43"/>
          </p15:clr>
        </p15:guide>
        <p15:guide id="14" pos="136" userDrawn="1">
          <p15:clr>
            <a:srgbClr val="F26B43"/>
          </p15:clr>
        </p15:guide>
        <p15:guide id="15" pos="635" userDrawn="1">
          <p15:clr>
            <a:srgbClr val="F26B43"/>
          </p15:clr>
        </p15:guide>
        <p15:guide id="16" orient="horz" pos="2323" userDrawn="1">
          <p15:clr>
            <a:srgbClr val="F26B43"/>
          </p15:clr>
        </p15:guide>
        <p15:guide id="17" pos="2721" userDrawn="1">
          <p15:clr>
            <a:srgbClr val="F26B43"/>
          </p15:clr>
        </p15:guide>
        <p15:guide id="18" pos="30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15900" y="879475"/>
            <a:ext cx="8712200" cy="38520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21/03/2017 </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CARIST</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‹N°›</a:t>
            </a:fld>
            <a:endParaRPr lang="en-GB" noProof="0" dirty="0"/>
          </a:p>
        </p:txBody>
      </p:sp>
      <p:pic>
        <p:nvPicPr>
          <p:cNvPr id="7" name="Picture 6" descr="2013_Jisc_Logo_RGB300(19.5mm).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856515404"/>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87" r:id="rId3"/>
    <p:sldLayoutId id="2147483690" r:id="rId4"/>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userDrawn="1">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738" y="2124075"/>
            <a:ext cx="6085791" cy="447675"/>
          </a:xfrm>
          <a:prstGeom prst="rect">
            <a:avLst/>
          </a:prstGeom>
        </p:spPr>
        <p:txBody>
          <a:bodyPr vert="horz" lIns="0" tIns="0" rIns="0" bIns="0" rtlCol="0" anchor="t" anchorCtr="0">
            <a:noAutofit/>
          </a:bodyPr>
          <a:lstStyle/>
          <a:p>
            <a:r>
              <a:rPr lang="en-GB" noProof="0" dirty="0" smtClean="0"/>
              <a:t>Click to edit Master title style</a:t>
            </a:r>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21/03/2017 </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CARIST</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‹N°›</a:t>
            </a:fld>
            <a:endParaRPr lang="en-GB" noProof="0" dirty="0"/>
          </a:p>
        </p:txBody>
      </p: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26mm).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6000" y="467"/>
            <a:ext cx="935738" cy="545593"/>
          </a:xfrm>
          <a:prstGeom prst="rect">
            <a:avLst/>
          </a:prstGeom>
        </p:spPr>
      </p:pic>
    </p:spTree>
    <p:extLst>
      <p:ext uri="{BB962C8B-B14F-4D97-AF65-F5344CB8AC3E}">
        <p14:creationId xmlns:p14="http://schemas.microsoft.com/office/powerpoint/2010/main" val="3880320971"/>
      </p:ext>
    </p:extLst>
  </p:cSld>
  <p:clrMap bg1="lt1" tx1="dk1" bg2="lt2" tx2="dk2" accent1="accent1" accent2="accent2" accent3="accent3" accent4="accent4" accent5="accent5" accent6="accent6" hlink="hlink" folHlink="folHlink"/>
  <p:sldLayoutIdLst>
    <p:sldLayoutId id="2147483692" r:id="rId1"/>
    <p:sldLayoutId id="2147483700" r:id="rId2"/>
    <p:sldLayoutId id="2147483739" r:id="rId3"/>
    <p:sldLayoutId id="2147483753" r:id="rId4"/>
  </p:sldLayoutIdLst>
  <p:hf hdr="0"/>
  <p:txStyles>
    <p:titleStyle>
      <a:lvl1pPr algn="l"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9" pos="725" userDrawn="1">
          <p15:clr>
            <a:srgbClr val="F26B43"/>
          </p15:clr>
        </p15:guide>
        <p15:guide id="10" pos="2880">
          <p15:clr>
            <a:srgbClr val="F26B43"/>
          </p15:clr>
        </p15:guide>
        <p15:guide id="11" pos="5035" userDrawn="1">
          <p15:clr>
            <a:srgbClr val="F26B43"/>
          </p15:clr>
        </p15:guide>
        <p15:guide id="13" pos="2721">
          <p15:clr>
            <a:srgbClr val="F26B43"/>
          </p15:clr>
        </p15:guide>
        <p15:guide id="14" pos="3039">
          <p15:clr>
            <a:srgbClr val="F26B43"/>
          </p15:clr>
        </p15:guide>
        <p15:guide id="15" orient="horz" pos="55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775" y="-2381"/>
            <a:ext cx="6156325" cy="447675"/>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356732325"/>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701" r:id="rId3"/>
    <p:sldLayoutId id="2147483696" r:id="rId4"/>
  </p:sldLayoutIdLst>
  <p:hf hdr="0"/>
  <p:txStyles>
    <p:titleStyle>
      <a:lvl1pPr algn="r"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88" userDrawn="1">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42309" y="-2381"/>
            <a:ext cx="6085791" cy="447675"/>
          </a:xfrm>
          <a:prstGeom prst="rect">
            <a:avLst/>
          </a:prstGeom>
        </p:spPr>
        <p:txBody>
          <a:bodyPr vert="horz" lIns="0" tIns="0" rIns="0" bIns="0" rtlCol="0" anchor="b" anchorCtr="0">
            <a:noAutofit/>
          </a:bodyPr>
          <a:lstStyle/>
          <a:p>
            <a:endParaRPr lang="en-GB" noProof="0" dirty="0"/>
          </a:p>
        </p:txBody>
      </p:sp>
      <p:sp>
        <p:nvSpPr>
          <p:cNvPr id="4" name="Date Placeholder 3"/>
          <p:cNvSpPr>
            <a:spLocks noGrp="1"/>
          </p:cNvSpPr>
          <p:nvPr>
            <p:ph type="dt" sz="half" idx="2"/>
          </p:nvPr>
        </p:nvSpPr>
        <p:spPr>
          <a:xfrm>
            <a:off x="215901" y="4872778"/>
            <a:ext cx="719138" cy="162000"/>
          </a:xfrm>
          <a:prstGeom prst="rect">
            <a:avLst/>
          </a:prstGeom>
        </p:spPr>
        <p:txBody>
          <a:bodyPr vert="horz" wrap="square" lIns="0" tIns="0" rIns="0" bIns="0" rtlCol="0" anchor="t" anchorCtr="0">
            <a:noAutofit/>
          </a:bodyPr>
          <a:lstStyle>
            <a:lvl1pPr algn="l">
              <a:defRPr sz="950" b="1">
                <a:solidFill>
                  <a:srgbClr val="9BA7A8"/>
                </a:solidFill>
              </a:defRPr>
            </a:lvl1pPr>
          </a:lstStyle>
          <a:p>
            <a:r>
              <a:rPr lang="en-US" noProof="0" smtClean="0"/>
              <a:t>21/03/2017 </a:t>
            </a:r>
            <a:endParaRPr lang="en-GB" noProof="0" dirty="0"/>
          </a:p>
        </p:txBody>
      </p:sp>
      <p:sp>
        <p:nvSpPr>
          <p:cNvPr id="5" name="Footer Placeholder 4"/>
          <p:cNvSpPr>
            <a:spLocks noGrp="1"/>
          </p:cNvSpPr>
          <p:nvPr>
            <p:ph type="ftr" sz="quarter" idx="3"/>
          </p:nvPr>
        </p:nvSpPr>
        <p:spPr>
          <a:xfrm>
            <a:off x="935039" y="4872779"/>
            <a:ext cx="7273924" cy="162000"/>
          </a:xfrm>
          <a:prstGeom prst="rect">
            <a:avLst/>
          </a:prstGeom>
        </p:spPr>
        <p:txBody>
          <a:bodyPr vert="horz" wrap="square" lIns="0" tIns="7200" rIns="0" bIns="0" rtlCol="0" anchor="t" anchorCtr="0">
            <a:noAutofit/>
          </a:bodyPr>
          <a:lstStyle>
            <a:lvl1pPr algn="l">
              <a:defRPr sz="950">
                <a:solidFill>
                  <a:srgbClr val="9BA7A8"/>
                </a:solidFill>
              </a:defRPr>
            </a:lvl1pPr>
          </a:lstStyle>
          <a:p>
            <a:r>
              <a:rPr lang="en-GB" noProof="0" smtClean="0"/>
              <a:t>CARIST</a:t>
            </a:r>
            <a:endParaRPr lang="en-GB" noProof="0" dirty="0"/>
          </a:p>
        </p:txBody>
      </p:sp>
      <p:sp>
        <p:nvSpPr>
          <p:cNvPr id="6" name="Slide Number Placeholder 5"/>
          <p:cNvSpPr>
            <a:spLocks noGrp="1"/>
          </p:cNvSpPr>
          <p:nvPr>
            <p:ph type="sldNum" sz="quarter" idx="4"/>
          </p:nvPr>
        </p:nvSpPr>
        <p:spPr>
          <a:xfrm>
            <a:off x="8208963" y="4872778"/>
            <a:ext cx="719137" cy="162000"/>
          </a:xfrm>
          <a:prstGeom prst="rect">
            <a:avLst/>
          </a:prstGeom>
        </p:spPr>
        <p:txBody>
          <a:bodyPr vert="horz" wrap="square" lIns="0" tIns="0" rIns="0" bIns="0" rtlCol="0" anchor="t" anchorCtr="0">
            <a:noAutofit/>
          </a:bodyPr>
          <a:lstStyle>
            <a:lvl1pPr algn="r">
              <a:defRPr sz="950" b="1">
                <a:solidFill>
                  <a:srgbClr val="9BA7A8"/>
                </a:solidFill>
              </a:defRPr>
            </a:lvl1pPr>
          </a:lstStyle>
          <a:p>
            <a:fld id="{BC1903E8-1638-4376-A5CE-0131C1204B53}" type="slidenum">
              <a:rPr lang="en-GB" noProof="0" smtClean="0"/>
              <a:pPr/>
              <a:t>‹N°›</a:t>
            </a:fld>
            <a:endParaRPr lang="en-GB" noProof="0" dirty="0"/>
          </a:p>
        </p:txBody>
      </p:sp>
      <p:pic>
        <p:nvPicPr>
          <p:cNvPr id="7" name="Picture 6"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901" y="0"/>
            <a:ext cx="719138" cy="418976"/>
          </a:xfrm>
          <a:prstGeom prst="rect">
            <a:avLst/>
          </a:prstGeom>
        </p:spPr>
      </p:pic>
      <p:cxnSp>
        <p:nvCxnSpPr>
          <p:cNvPr id="10" name="Straight Connector 9"/>
          <p:cNvCxnSpPr/>
          <p:nvPr userDrawn="1"/>
        </p:nvCxnSpPr>
        <p:spPr>
          <a:xfrm>
            <a:off x="215900" y="519113"/>
            <a:ext cx="87122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16100" y="4872779"/>
            <a:ext cx="8712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
        <p:nvSpPr>
          <p:cNvPr id="14" name="Oval 13"/>
          <p:cNvSpPr/>
          <p:nvPr userDrawn="1"/>
        </p:nvSpPr>
        <p:spPr>
          <a:xfrm>
            <a:off x="904297" y="3480530"/>
            <a:ext cx="1188000" cy="1188000"/>
          </a:xfrm>
          <a:prstGeom prst="ellipse">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Dark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R:159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G:53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B:21</a:t>
            </a:r>
          </a:p>
        </p:txBody>
      </p:sp>
      <p:sp>
        <p:nvSpPr>
          <p:cNvPr id="17" name="Oval 16"/>
          <p:cNvSpPr/>
          <p:nvPr userDrawn="1"/>
        </p:nvSpPr>
        <p:spPr>
          <a:xfrm>
            <a:off x="760297" y="723362"/>
            <a:ext cx="1476000" cy="1476000"/>
          </a:xfrm>
          <a:prstGeom prst="ellipse">
            <a:avLst/>
          </a:prstGeom>
          <a:solidFill>
            <a:srgbClr val="E85E1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Jisc Orange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R:232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G:94</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mn-lt"/>
                <a:ea typeface="+mn-ea"/>
                <a:cs typeface="+mn-cs"/>
              </a:rPr>
              <a:t>B:18</a:t>
            </a:r>
          </a:p>
        </p:txBody>
      </p:sp>
      <p:sp>
        <p:nvSpPr>
          <p:cNvPr id="26" name="Oval 25"/>
          <p:cNvSpPr>
            <a:spLocks noChangeAspect="1"/>
          </p:cNvSpPr>
          <p:nvPr userDrawn="1"/>
        </p:nvSpPr>
        <p:spPr>
          <a:xfrm>
            <a:off x="6499853" y="3480530"/>
            <a:ext cx="1188000" cy="1188000"/>
          </a:xfrm>
          <a:prstGeom prst="ellipse">
            <a:avLst/>
          </a:prstGeom>
          <a:solidFill>
            <a:schemeClr val="bg1"/>
          </a:solidFill>
          <a:ln>
            <a:solidFill>
              <a:srgbClr val="2C384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Jisc Text Grey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R:202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G:220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2C3841"/>
                </a:solidFill>
                <a:effectLst/>
                <a:uLnTx/>
                <a:uFillTx/>
                <a:latin typeface="+mn-lt"/>
                <a:ea typeface="+mn-ea"/>
                <a:cs typeface="+mn-cs"/>
              </a:rPr>
              <a:t>B:240</a:t>
            </a:r>
          </a:p>
        </p:txBody>
      </p:sp>
      <p:grpSp>
        <p:nvGrpSpPr>
          <p:cNvPr id="37" name="Group 36"/>
          <p:cNvGrpSpPr/>
          <p:nvPr userDrawn="1"/>
        </p:nvGrpSpPr>
        <p:grpSpPr>
          <a:xfrm>
            <a:off x="2788478" y="2182622"/>
            <a:ext cx="6139621" cy="1188000"/>
            <a:chOff x="2788478" y="1871025"/>
            <a:chExt cx="6139621" cy="1188000"/>
          </a:xfrm>
        </p:grpSpPr>
        <p:sp>
          <p:nvSpPr>
            <p:cNvPr id="9" name="Oval 8"/>
            <p:cNvSpPr>
              <a:spLocks noChangeAspect="1"/>
            </p:cNvSpPr>
            <p:nvPr userDrawn="1"/>
          </p:nvSpPr>
          <p:spPr>
            <a:xfrm>
              <a:off x="5264288" y="1871025"/>
              <a:ext cx="1188000" cy="1188000"/>
            </a:xfrm>
            <a:prstGeom prst="ellipse">
              <a:avLst/>
            </a:prstGeom>
            <a:solidFill>
              <a:srgbClr val="45855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Green</a:t>
              </a:r>
            </a:p>
            <a:p>
              <a:pPr algn="l"/>
              <a:r>
                <a:rPr lang="en-GB" sz="1050" dirty="0" smtClean="0">
                  <a:solidFill>
                    <a:schemeClr val="bg1"/>
                  </a:solidFill>
                </a:rPr>
                <a:t>R:69</a:t>
              </a:r>
            </a:p>
            <a:p>
              <a:pPr algn="l"/>
              <a:r>
                <a:rPr lang="en-GB" sz="1050" dirty="0" smtClean="0">
                  <a:solidFill>
                    <a:schemeClr val="bg1"/>
                  </a:solidFill>
                </a:rPr>
                <a:t>G:133</a:t>
              </a:r>
            </a:p>
            <a:p>
              <a:pPr algn="l"/>
              <a:r>
                <a:rPr lang="en-GB" sz="1050" dirty="0" smtClean="0">
                  <a:solidFill>
                    <a:schemeClr val="bg1"/>
                  </a:solidFill>
                </a:rPr>
                <a:t>B:37</a:t>
              </a:r>
            </a:p>
          </p:txBody>
        </p:sp>
        <p:sp>
          <p:nvSpPr>
            <p:cNvPr id="23" name="Oval 22"/>
            <p:cNvSpPr>
              <a:spLocks noChangeAspect="1"/>
            </p:cNvSpPr>
            <p:nvPr userDrawn="1"/>
          </p:nvSpPr>
          <p:spPr>
            <a:xfrm>
              <a:off x="7740099" y="1871025"/>
              <a:ext cx="1188000" cy="1188000"/>
            </a:xfrm>
            <a:prstGeom prst="ellipse">
              <a:avLst/>
            </a:prstGeom>
            <a:solidFill>
              <a:srgbClr val="55248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Purple</a:t>
              </a:r>
              <a:endParaRPr lang="en-GB" sz="1050" dirty="0" smtClean="0">
                <a:solidFill>
                  <a:schemeClr val="bg1"/>
                </a:solidFill>
              </a:endParaRPr>
            </a:p>
            <a:p>
              <a:pPr algn="l"/>
              <a:r>
                <a:rPr lang="en-GB" sz="1050" dirty="0" smtClean="0">
                  <a:solidFill>
                    <a:schemeClr val="bg1"/>
                  </a:solidFill>
                </a:rPr>
                <a:t>R:85</a:t>
              </a:r>
            </a:p>
            <a:p>
              <a:pPr algn="l"/>
              <a:r>
                <a:rPr lang="en-GB" sz="1050" dirty="0" smtClean="0">
                  <a:solidFill>
                    <a:schemeClr val="bg1"/>
                  </a:solidFill>
                </a:rPr>
                <a:t>G:36</a:t>
              </a:r>
            </a:p>
            <a:p>
              <a:pPr algn="l"/>
              <a:r>
                <a:rPr lang="en-GB" sz="1050" dirty="0" smtClean="0">
                  <a:solidFill>
                    <a:schemeClr val="bg1"/>
                  </a:solidFill>
                </a:rPr>
                <a:t>B:129</a:t>
              </a:r>
            </a:p>
          </p:txBody>
        </p:sp>
        <p:sp>
          <p:nvSpPr>
            <p:cNvPr id="24" name="Oval 23"/>
            <p:cNvSpPr>
              <a:spLocks noChangeAspect="1"/>
            </p:cNvSpPr>
            <p:nvPr userDrawn="1"/>
          </p:nvSpPr>
          <p:spPr>
            <a:xfrm>
              <a:off x="6502193" y="1871025"/>
              <a:ext cx="1188000" cy="118800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Indigo</a:t>
              </a:r>
            </a:p>
            <a:p>
              <a:pPr algn="l"/>
              <a:r>
                <a:rPr lang="en-GB" sz="1050" dirty="0" smtClean="0">
                  <a:solidFill>
                    <a:schemeClr val="bg1"/>
                  </a:solidFill>
                </a:rPr>
                <a:t>R:0</a:t>
              </a:r>
            </a:p>
            <a:p>
              <a:pPr algn="l"/>
              <a:r>
                <a:rPr lang="en-GB" sz="1050" dirty="0" smtClean="0">
                  <a:solidFill>
                    <a:schemeClr val="bg1"/>
                  </a:solidFill>
                </a:rPr>
                <a:t>G:85</a:t>
              </a:r>
            </a:p>
            <a:p>
              <a:pPr algn="l"/>
              <a:r>
                <a:rPr lang="en-GB" sz="1050" dirty="0" smtClean="0">
                  <a:solidFill>
                    <a:schemeClr val="bg1"/>
                  </a:solidFill>
                </a:rPr>
                <a:t>B:127</a:t>
              </a:r>
            </a:p>
          </p:txBody>
        </p:sp>
        <p:sp>
          <p:nvSpPr>
            <p:cNvPr id="13" name="Oval 12"/>
            <p:cNvSpPr>
              <a:spLocks noChangeAspect="1"/>
            </p:cNvSpPr>
            <p:nvPr userDrawn="1"/>
          </p:nvSpPr>
          <p:spPr>
            <a:xfrm>
              <a:off x="2788478" y="1871025"/>
              <a:ext cx="1188000" cy="118800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Maroon</a:t>
              </a:r>
            </a:p>
            <a:p>
              <a:pPr algn="l"/>
              <a:r>
                <a:rPr lang="en-GB" sz="1050" dirty="0" smtClean="0">
                  <a:solidFill>
                    <a:schemeClr val="bg1"/>
                  </a:solidFill>
                </a:rPr>
                <a:t>R:130</a:t>
              </a:r>
            </a:p>
            <a:p>
              <a:pPr algn="l"/>
              <a:r>
                <a:rPr lang="en-GB" sz="1050" dirty="0" smtClean="0">
                  <a:solidFill>
                    <a:schemeClr val="bg1"/>
                  </a:solidFill>
                </a:rPr>
                <a:t>G:0</a:t>
              </a:r>
            </a:p>
            <a:p>
              <a:pPr algn="l"/>
              <a:r>
                <a:rPr lang="en-GB" sz="1050" dirty="0" smtClean="0">
                  <a:solidFill>
                    <a:schemeClr val="bg1"/>
                  </a:solidFill>
                </a:rPr>
                <a:t>B:54</a:t>
              </a:r>
            </a:p>
          </p:txBody>
        </p:sp>
        <p:sp>
          <p:nvSpPr>
            <p:cNvPr id="12" name="Oval 11"/>
            <p:cNvSpPr>
              <a:spLocks noChangeAspect="1"/>
            </p:cNvSpPr>
            <p:nvPr userDrawn="1"/>
          </p:nvSpPr>
          <p:spPr>
            <a:xfrm>
              <a:off x="4026383" y="1871025"/>
              <a:ext cx="1188000" cy="1188000"/>
            </a:xfrm>
            <a:prstGeom prst="ellipse">
              <a:avLst/>
            </a:prstGeom>
            <a:solidFill>
              <a:srgbClr val="8A73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Olive</a:t>
              </a:r>
            </a:p>
            <a:p>
              <a:pPr algn="l"/>
              <a:r>
                <a:rPr lang="en-GB" sz="1050" dirty="0" smtClean="0">
                  <a:solidFill>
                    <a:schemeClr val="bg1"/>
                  </a:solidFill>
                </a:rPr>
                <a:t>R:138</a:t>
              </a:r>
            </a:p>
            <a:p>
              <a:pPr algn="l"/>
              <a:r>
                <a:rPr lang="en-GB" sz="1050" dirty="0" smtClean="0">
                  <a:solidFill>
                    <a:schemeClr val="bg1"/>
                  </a:solidFill>
                </a:rPr>
                <a:t>G:115</a:t>
              </a:r>
            </a:p>
            <a:p>
              <a:pPr algn="l"/>
              <a:r>
                <a:rPr lang="en-GB" sz="1050" dirty="0" smtClean="0">
                  <a:solidFill>
                    <a:schemeClr val="bg1"/>
                  </a:solidFill>
                </a:rPr>
                <a:t>B:0</a:t>
              </a:r>
            </a:p>
          </p:txBody>
        </p:sp>
      </p:grpSp>
      <p:grpSp>
        <p:nvGrpSpPr>
          <p:cNvPr id="38" name="Group 37"/>
          <p:cNvGrpSpPr/>
          <p:nvPr userDrawn="1"/>
        </p:nvGrpSpPr>
        <p:grpSpPr>
          <a:xfrm>
            <a:off x="2788478" y="867362"/>
            <a:ext cx="6139622" cy="1205352"/>
            <a:chOff x="2788478" y="791024"/>
            <a:chExt cx="6139622" cy="1205352"/>
          </a:xfrm>
        </p:grpSpPr>
        <p:sp>
          <p:nvSpPr>
            <p:cNvPr id="20" name="Oval 19"/>
            <p:cNvSpPr>
              <a:spLocks noChangeAspect="1"/>
            </p:cNvSpPr>
            <p:nvPr userDrawn="1"/>
          </p:nvSpPr>
          <p:spPr>
            <a:xfrm>
              <a:off x="5264288" y="806422"/>
              <a:ext cx="1188000" cy="118800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Lime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R:178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G:187</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B:28</a:t>
              </a:r>
            </a:p>
          </p:txBody>
        </p:sp>
        <p:sp>
          <p:nvSpPr>
            <p:cNvPr id="15" name="Oval 14"/>
            <p:cNvSpPr>
              <a:spLocks noChangeAspect="1"/>
            </p:cNvSpPr>
            <p:nvPr userDrawn="1"/>
          </p:nvSpPr>
          <p:spPr>
            <a:xfrm>
              <a:off x="7740100" y="791024"/>
              <a:ext cx="1188000" cy="118800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Violet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R:183</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G:26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B:139</a:t>
              </a:r>
            </a:p>
          </p:txBody>
        </p:sp>
        <p:sp>
          <p:nvSpPr>
            <p:cNvPr id="16" name="Oval 15"/>
            <p:cNvSpPr>
              <a:spLocks noChangeAspect="1"/>
            </p:cNvSpPr>
            <p:nvPr userDrawn="1"/>
          </p:nvSpPr>
          <p:spPr>
            <a:xfrm>
              <a:off x="6502193" y="806422"/>
              <a:ext cx="1188000" cy="118800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Jisc Blue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R:0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G:146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rgbClr val="FFFFFF"/>
                  </a:solidFill>
                  <a:effectLst/>
                  <a:uLnTx/>
                  <a:uFillTx/>
                  <a:latin typeface="+mn-lt"/>
                  <a:ea typeface="+mn-ea"/>
                  <a:cs typeface="+mn-cs"/>
                </a:rPr>
                <a:t>B:203</a:t>
              </a:r>
            </a:p>
          </p:txBody>
        </p:sp>
        <p:sp>
          <p:nvSpPr>
            <p:cNvPr id="18" name="Oval 17"/>
            <p:cNvSpPr>
              <a:spLocks noChangeAspect="1"/>
            </p:cNvSpPr>
            <p:nvPr userDrawn="1"/>
          </p:nvSpPr>
          <p:spPr>
            <a:xfrm>
              <a:off x="2788478" y="808376"/>
              <a:ext cx="1188000" cy="118800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a:t>
              </a:r>
              <a:r>
                <a:rPr lang="en-GB" sz="1050" baseline="0" dirty="0" smtClean="0">
                  <a:solidFill>
                    <a:schemeClr val="bg1"/>
                  </a:solidFill>
                </a:rPr>
                <a:t> Pink</a:t>
              </a:r>
              <a:endParaRPr lang="en-GB" sz="1050" dirty="0" smtClean="0">
                <a:solidFill>
                  <a:schemeClr val="bg1"/>
                </a:solidFill>
              </a:endParaRPr>
            </a:p>
            <a:p>
              <a:pPr algn="l"/>
              <a:r>
                <a:rPr lang="en-GB" sz="1050" dirty="0" smtClean="0">
                  <a:solidFill>
                    <a:schemeClr val="bg1"/>
                  </a:solidFill>
                </a:rPr>
                <a:t>R:230</a:t>
              </a:r>
            </a:p>
            <a:p>
              <a:pPr algn="l"/>
              <a:r>
                <a:rPr lang="en-GB" sz="1050" dirty="0" smtClean="0">
                  <a:solidFill>
                    <a:schemeClr val="bg1"/>
                  </a:solidFill>
                </a:rPr>
                <a:t>G:21</a:t>
              </a:r>
            </a:p>
            <a:p>
              <a:pPr algn="l"/>
              <a:r>
                <a:rPr lang="en-GB" sz="1050" dirty="0" smtClean="0">
                  <a:solidFill>
                    <a:schemeClr val="bg1"/>
                  </a:solidFill>
                </a:rPr>
                <a:t>B:84</a:t>
              </a:r>
            </a:p>
          </p:txBody>
        </p:sp>
        <p:sp>
          <p:nvSpPr>
            <p:cNvPr id="19" name="Oval 18"/>
            <p:cNvSpPr>
              <a:spLocks noChangeAspect="1"/>
            </p:cNvSpPr>
            <p:nvPr userDrawn="1"/>
          </p:nvSpPr>
          <p:spPr>
            <a:xfrm>
              <a:off x="4026383" y="808375"/>
              <a:ext cx="1188000" cy="1188000"/>
            </a:xfrm>
            <a:prstGeom prst="ellipse">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Jisc Yellow</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R:249</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G:176</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bg1"/>
                  </a:solidFill>
                  <a:effectLst/>
                  <a:uLnTx/>
                  <a:uFillTx/>
                  <a:latin typeface="+mn-lt"/>
                  <a:ea typeface="+mn-ea"/>
                  <a:cs typeface="+mn-cs"/>
                </a:rPr>
                <a:t>B:80</a:t>
              </a:r>
            </a:p>
          </p:txBody>
        </p:sp>
      </p:grpSp>
      <p:grpSp>
        <p:nvGrpSpPr>
          <p:cNvPr id="39" name="Group 38"/>
          <p:cNvGrpSpPr/>
          <p:nvPr userDrawn="1"/>
        </p:nvGrpSpPr>
        <p:grpSpPr>
          <a:xfrm>
            <a:off x="2788478" y="3480530"/>
            <a:ext cx="3663810" cy="1188000"/>
            <a:chOff x="2788478" y="3404192"/>
            <a:chExt cx="3663810" cy="1188000"/>
          </a:xfrm>
        </p:grpSpPr>
        <p:sp>
          <p:nvSpPr>
            <p:cNvPr id="22" name="Oval 21"/>
            <p:cNvSpPr>
              <a:spLocks noChangeAspect="1"/>
            </p:cNvSpPr>
            <p:nvPr userDrawn="1"/>
          </p:nvSpPr>
          <p:spPr>
            <a:xfrm>
              <a:off x="5264288" y="3404192"/>
              <a:ext cx="1188000" cy="1188000"/>
            </a:xfrm>
            <a:prstGeom prst="ellipse">
              <a:avLst/>
            </a:prstGeom>
            <a:solidFill>
              <a:srgbClr val="CADCF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Light Grey</a:t>
              </a:r>
            </a:p>
            <a:p>
              <a:pPr algn="l"/>
              <a:r>
                <a:rPr lang="en-GB" sz="1050" dirty="0" smtClean="0">
                  <a:solidFill>
                    <a:schemeClr val="tx1"/>
                  </a:solidFill>
                </a:rPr>
                <a:t>R:202</a:t>
              </a:r>
            </a:p>
            <a:p>
              <a:pPr algn="l"/>
              <a:r>
                <a:rPr lang="en-GB" sz="1050" dirty="0" smtClean="0">
                  <a:solidFill>
                    <a:schemeClr val="tx1"/>
                  </a:solidFill>
                </a:rPr>
                <a:t>G:220</a:t>
              </a:r>
            </a:p>
            <a:p>
              <a:pPr algn="l"/>
              <a:r>
                <a:rPr lang="en-GB" sz="1050" dirty="0" smtClean="0">
                  <a:solidFill>
                    <a:schemeClr val="tx1"/>
                  </a:solidFill>
                </a:rPr>
                <a:t>B:240</a:t>
              </a:r>
            </a:p>
          </p:txBody>
        </p:sp>
        <p:sp>
          <p:nvSpPr>
            <p:cNvPr id="27" name="Oval 26"/>
            <p:cNvSpPr>
              <a:spLocks noChangeAspect="1"/>
            </p:cNvSpPr>
            <p:nvPr userDrawn="1"/>
          </p:nvSpPr>
          <p:spPr>
            <a:xfrm>
              <a:off x="2788478" y="3404192"/>
              <a:ext cx="1188000" cy="1188000"/>
            </a:xfrm>
            <a:prstGeom prst="ellipse">
              <a:avLst/>
            </a:prstGeom>
            <a:solidFill>
              <a:srgbClr val="9BA7B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bg1"/>
                  </a:solidFill>
                </a:rPr>
                <a:t>Jisc Dark Grey</a:t>
              </a:r>
            </a:p>
            <a:p>
              <a:pPr algn="l"/>
              <a:r>
                <a:rPr lang="en-GB" sz="1050" dirty="0" smtClean="0">
                  <a:solidFill>
                    <a:schemeClr val="bg1"/>
                  </a:solidFill>
                </a:rPr>
                <a:t>R:155</a:t>
              </a:r>
            </a:p>
            <a:p>
              <a:pPr algn="l"/>
              <a:r>
                <a:rPr lang="en-GB" sz="1050" dirty="0" smtClean="0">
                  <a:solidFill>
                    <a:schemeClr val="bg1"/>
                  </a:solidFill>
                </a:rPr>
                <a:t>G:167</a:t>
              </a:r>
            </a:p>
            <a:p>
              <a:pPr algn="l"/>
              <a:r>
                <a:rPr lang="en-GB" sz="1050" dirty="0" smtClean="0">
                  <a:solidFill>
                    <a:schemeClr val="bg1"/>
                  </a:solidFill>
                </a:rPr>
                <a:t>B:176</a:t>
              </a:r>
            </a:p>
          </p:txBody>
        </p:sp>
        <p:sp>
          <p:nvSpPr>
            <p:cNvPr id="28" name="Oval 27"/>
            <p:cNvSpPr>
              <a:spLocks noChangeAspect="1"/>
            </p:cNvSpPr>
            <p:nvPr userDrawn="1"/>
          </p:nvSpPr>
          <p:spPr>
            <a:xfrm>
              <a:off x="4026383" y="3404192"/>
              <a:ext cx="1188000" cy="1188000"/>
            </a:xfrm>
            <a:prstGeom prst="ellipse">
              <a:avLst/>
            </a:prstGeom>
            <a:solidFill>
              <a:srgbClr val="B9C9D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r>
                <a:rPr lang="en-GB" sz="1050" dirty="0" smtClean="0">
                  <a:solidFill>
                    <a:schemeClr val="tx1"/>
                  </a:solidFill>
                </a:rPr>
                <a:t>Jisc Dark Grey</a:t>
              </a:r>
            </a:p>
            <a:p>
              <a:pPr algn="l"/>
              <a:r>
                <a:rPr lang="en-GB" sz="1050" dirty="0" smtClean="0">
                  <a:solidFill>
                    <a:schemeClr val="tx1"/>
                  </a:solidFill>
                </a:rPr>
                <a:t>R:185</a:t>
              </a:r>
            </a:p>
            <a:p>
              <a:pPr algn="l"/>
              <a:r>
                <a:rPr lang="en-GB" sz="1050" dirty="0" smtClean="0">
                  <a:solidFill>
                    <a:schemeClr val="tx1"/>
                  </a:solidFill>
                </a:rPr>
                <a:t>G:201</a:t>
              </a:r>
            </a:p>
            <a:p>
              <a:pPr algn="l"/>
              <a:r>
                <a:rPr lang="en-GB" sz="1050" dirty="0" smtClean="0">
                  <a:solidFill>
                    <a:schemeClr val="tx1"/>
                  </a:solidFill>
                </a:rPr>
                <a:t>B:213</a:t>
              </a:r>
            </a:p>
          </p:txBody>
        </p:sp>
      </p:grpSp>
    </p:spTree>
    <p:extLst>
      <p:ext uri="{BB962C8B-B14F-4D97-AF65-F5344CB8AC3E}">
        <p14:creationId xmlns:p14="http://schemas.microsoft.com/office/powerpoint/2010/main" val="299075576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r" defTabSz="685800" rtl="0" eaLnBrk="1" latinLnBrk="0" hangingPunct="1">
        <a:lnSpc>
          <a:spcPct val="90000"/>
        </a:lnSpc>
        <a:spcBef>
          <a:spcPct val="0"/>
        </a:spcBef>
        <a:buNone/>
        <a:defRPr sz="2800" b="1" kern="1200">
          <a:solidFill>
            <a:srgbClr val="B71A8B"/>
          </a:solidFill>
          <a:latin typeface="+mj-lt"/>
          <a:ea typeface="+mj-ea"/>
          <a:cs typeface="+mj-cs"/>
        </a:defRPr>
      </a:lvl1pPr>
    </p:titleStyle>
    <p:bodyStyle>
      <a:lvl1pPr marL="216000" indent="-216000" algn="l" defTabSz="685800" rtl="0" eaLnBrk="1" latinLnBrk="0" hangingPunct="1">
        <a:lnSpc>
          <a:spcPct val="90000"/>
        </a:lnSpc>
        <a:spcBef>
          <a:spcPts val="900"/>
        </a:spcBef>
        <a:buClr>
          <a:schemeClr val="accent1"/>
        </a:buClr>
        <a:buSzPct val="120000"/>
        <a:buFont typeface="Corbel" panose="020B0503020204020204" pitchFamily="34" charset="0"/>
        <a:buChar char="»"/>
        <a:defRPr sz="2800" kern="1200" baseline="0">
          <a:solidFill>
            <a:schemeClr val="tx1"/>
          </a:solidFill>
          <a:latin typeface="+mn-lt"/>
          <a:ea typeface="+mn-ea"/>
          <a:cs typeface="+mn-cs"/>
        </a:defRPr>
      </a:lvl1pPr>
      <a:lvl2pPr marL="432000" indent="-216000" algn="l" defTabSz="685800" rtl="0" eaLnBrk="1" latinLnBrk="0" hangingPunct="1">
        <a:lnSpc>
          <a:spcPct val="90000"/>
        </a:lnSpc>
        <a:spcBef>
          <a:spcPts val="750"/>
        </a:spcBef>
        <a:buClr>
          <a:schemeClr val="accent1"/>
        </a:buClr>
        <a:buSzPct val="120000"/>
        <a:buFont typeface="Corbel" panose="020B0503020204020204" pitchFamily="34" charset="0"/>
        <a:buChar char="›"/>
        <a:defRPr sz="28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lang="en-US" sz="2400" kern="1200" dirty="0" smtClean="0">
          <a:solidFill>
            <a:schemeClr val="tx1"/>
          </a:solidFill>
          <a:latin typeface="+mn-lt"/>
          <a:ea typeface="+mn-ea"/>
          <a:cs typeface="+mn-cs"/>
        </a:defRPr>
      </a:lvl4pPr>
      <a:lvl5pPr marL="1080000" indent="-216000" algn="l" defTabSz="685800" rtl="0" eaLnBrk="1" latinLnBrk="0" hangingPunct="1">
        <a:lnSpc>
          <a:spcPct val="90000"/>
        </a:lnSpc>
        <a:spcBef>
          <a:spcPts val="300"/>
        </a:spcBef>
        <a:buClr>
          <a:schemeClr val="accent1"/>
        </a:buClr>
        <a:buSzPct val="120000"/>
        <a:buFont typeface="Corbel" panose="020B0503020204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36">
          <p15:clr>
            <a:srgbClr val="F26B43"/>
          </p15:clr>
        </p15:guide>
        <p15:guide id="2" pos="5624">
          <p15:clr>
            <a:srgbClr val="F26B43"/>
          </p15:clr>
        </p15:guide>
        <p15:guide id="3" orient="horz" pos="2981">
          <p15:clr>
            <a:srgbClr val="F26B43"/>
          </p15:clr>
        </p15:guide>
        <p15:guide id="4" orient="horz" pos="3072">
          <p15:clr>
            <a:srgbClr val="F26B43"/>
          </p15:clr>
        </p15:guide>
        <p15:guide id="5" orient="horz" pos="1620">
          <p15:clr>
            <a:srgbClr val="F26B43"/>
          </p15:clr>
        </p15:guide>
        <p15:guide id="8" orient="horz" pos="554">
          <p15:clr>
            <a:srgbClr val="F26B43"/>
          </p15:clr>
        </p15:guide>
        <p15:guide id="9" pos="589">
          <p15:clr>
            <a:srgbClr val="F26B43"/>
          </p15:clr>
        </p15:guide>
        <p15:guide id="10" pos="2880">
          <p15:clr>
            <a:srgbClr val="F26B43"/>
          </p15:clr>
        </p15:guide>
        <p15:guide id="11" pos="5171">
          <p15:clr>
            <a:srgbClr val="F26B43"/>
          </p15:clr>
        </p15:guide>
        <p15:guide id="13" pos="2721">
          <p15:clr>
            <a:srgbClr val="F26B43"/>
          </p15:clr>
        </p15:guide>
        <p15:guide id="14" pos="3039">
          <p15:clr>
            <a:srgbClr val="F26B43"/>
          </p15:clr>
        </p15:guide>
        <p15:guide id="15" orient="horz" pos="8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001" y="2"/>
            <a:ext cx="7506000" cy="468000"/>
          </a:xfrm>
          <a:prstGeom prst="rect">
            <a:avLst/>
          </a:prstGeom>
        </p:spPr>
        <p:txBody>
          <a:bodyPr vert="horz" lIns="0" tIns="0" rIns="0" bIns="0" rtlCol="0" anchor="b" anchorCtr="0">
            <a:normAutofit/>
          </a:bodyPr>
          <a:lstStyle/>
          <a:p>
            <a:r>
              <a:rPr lang="en-GB" dirty="0" smtClean="0"/>
              <a:t>Click to edit slide title</a:t>
            </a:r>
            <a:endParaRPr lang="en-GB" dirty="0"/>
          </a:p>
        </p:txBody>
      </p:sp>
      <p:sp>
        <p:nvSpPr>
          <p:cNvPr id="3" name="Text Placeholder 2"/>
          <p:cNvSpPr>
            <a:spLocks noGrp="1"/>
          </p:cNvSpPr>
          <p:nvPr>
            <p:ph type="body" idx="1"/>
          </p:nvPr>
        </p:nvSpPr>
        <p:spPr>
          <a:xfrm>
            <a:off x="234000" y="900000"/>
            <a:ext cx="8676000" cy="3870000"/>
          </a:xfrm>
          <a:prstGeom prst="rect">
            <a:avLst/>
          </a:prstGeom>
        </p:spPr>
        <p:txBody>
          <a:bodyPr vert="horz" lIns="0" tIns="0" rIns="0" bIns="0" rtlCol="0">
            <a:normAutofit/>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234000" y="4896000"/>
            <a:ext cx="720000" cy="180000"/>
          </a:xfrm>
          <a:prstGeom prst="rect">
            <a:avLst/>
          </a:prstGeom>
        </p:spPr>
        <p:txBody>
          <a:bodyPr vert="horz" lIns="0" tIns="0" rIns="0" bIns="0" rtlCol="0" anchor="t" anchorCtr="0"/>
          <a:lstStyle>
            <a:lvl1pPr algn="l">
              <a:defRPr sz="950" b="1" normalizeH="0">
                <a:solidFill>
                  <a:srgbClr val="9BA7B0"/>
                </a:solidFill>
              </a:defRPr>
            </a:lvl1pPr>
          </a:lstStyle>
          <a:p>
            <a:pPr defTabSz="457200"/>
            <a:r>
              <a:rPr lang="en-US" smtClean="0"/>
              <a:t>21/03/2017 </a:t>
            </a:r>
            <a:endParaRPr lang="en-GB" dirty="0"/>
          </a:p>
        </p:txBody>
      </p:sp>
      <p:sp>
        <p:nvSpPr>
          <p:cNvPr id="5" name="Footer Placeholder 4"/>
          <p:cNvSpPr>
            <a:spLocks noGrp="1"/>
          </p:cNvSpPr>
          <p:nvPr>
            <p:ph type="ftr" sz="quarter" idx="3"/>
          </p:nvPr>
        </p:nvSpPr>
        <p:spPr>
          <a:xfrm>
            <a:off x="990000" y="4896000"/>
            <a:ext cx="7164000" cy="180000"/>
          </a:xfrm>
          <a:prstGeom prst="rect">
            <a:avLst/>
          </a:prstGeom>
        </p:spPr>
        <p:txBody>
          <a:bodyPr vert="horz" lIns="0" tIns="0" rIns="0" bIns="0" rtlCol="0" anchor="t" anchorCtr="0"/>
          <a:lstStyle>
            <a:lvl1pPr algn="l">
              <a:defRPr sz="950">
                <a:solidFill>
                  <a:srgbClr val="9BA7B0"/>
                </a:solidFill>
              </a:defRPr>
            </a:lvl1pPr>
          </a:lstStyle>
          <a:p>
            <a:pPr defTabSz="457200"/>
            <a:r>
              <a:rPr lang="en-GB" smtClean="0"/>
              <a:t>CARIST</a:t>
            </a:r>
            <a:endParaRPr lang="en-GB" dirty="0"/>
          </a:p>
        </p:txBody>
      </p:sp>
      <p:sp>
        <p:nvSpPr>
          <p:cNvPr id="6" name="Slide Number Placeholder 5"/>
          <p:cNvSpPr>
            <a:spLocks noGrp="1"/>
          </p:cNvSpPr>
          <p:nvPr>
            <p:ph type="sldNum" sz="quarter" idx="4"/>
          </p:nvPr>
        </p:nvSpPr>
        <p:spPr>
          <a:xfrm>
            <a:off x="8190000" y="4896000"/>
            <a:ext cx="720000" cy="180000"/>
          </a:xfrm>
          <a:prstGeom prst="rect">
            <a:avLst/>
          </a:prstGeom>
        </p:spPr>
        <p:txBody>
          <a:bodyPr vert="horz" lIns="0" tIns="0" rIns="0" bIns="0" rtlCol="0" anchor="t" anchorCtr="0"/>
          <a:lstStyle>
            <a:lvl1pPr algn="r">
              <a:defRPr sz="950" b="1">
                <a:solidFill>
                  <a:srgbClr val="9BA7B0"/>
                </a:solidFill>
              </a:defRPr>
            </a:lvl1pPr>
          </a:lstStyle>
          <a:p>
            <a:pPr defTabSz="457200"/>
            <a:fld id="{F0A55F06-C352-544E-8237-6F33909C7E7A}" type="slidenum">
              <a:rPr lang="en-GB" smtClean="0"/>
              <a:pPr defTabSz="457200"/>
              <a:t>‹N°›</a:t>
            </a:fld>
            <a:endParaRPr lang="en-GB" dirty="0"/>
          </a:p>
        </p:txBody>
      </p:sp>
    </p:spTree>
    <p:extLst>
      <p:ext uri="{BB962C8B-B14F-4D97-AF65-F5344CB8AC3E}">
        <p14:creationId xmlns:p14="http://schemas.microsoft.com/office/powerpoint/2010/main" val="107000108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iming>
    <p:tnLst>
      <p:par>
        <p:cTn id="1" dur="indefinite" restart="never" nodeType="tmRoot"/>
      </p:par>
    </p:tnLst>
  </p:timing>
  <p:hf hdr="0"/>
  <p:txStyles>
    <p:titleStyle>
      <a:lvl1pPr algn="r" defTabSz="457200" rtl="0" eaLnBrk="1" latinLnBrk="0" hangingPunct="1">
        <a:spcBef>
          <a:spcPct val="0"/>
        </a:spcBef>
        <a:buNone/>
        <a:defRPr sz="2800" b="1" kern="1200">
          <a:solidFill>
            <a:srgbClr val="8A96A0"/>
          </a:solidFill>
          <a:latin typeface="+mj-lt"/>
          <a:ea typeface="+mj-ea"/>
          <a:cs typeface="+mj-cs"/>
        </a:defRPr>
      </a:lvl1pPr>
    </p:titleStyle>
    <p:bodyStyle>
      <a:lvl1pPr marL="288000" indent="-288000" algn="l" defTabSz="457200" rtl="0" eaLnBrk="1" latinLnBrk="0" hangingPunct="1">
        <a:lnSpc>
          <a:spcPct val="90000"/>
        </a:lnSpc>
        <a:spcBef>
          <a:spcPts val="1200"/>
        </a:spcBef>
        <a:buClr>
          <a:srgbClr val="8A96A0"/>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8A96A0"/>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8A96A0"/>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8A96A0"/>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8A96A0"/>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001" y="2"/>
            <a:ext cx="7506000" cy="468000"/>
          </a:xfrm>
          <a:prstGeom prst="rect">
            <a:avLst/>
          </a:prstGeom>
        </p:spPr>
        <p:txBody>
          <a:bodyPr vert="horz" lIns="0" tIns="0" rIns="0" bIns="0" rtlCol="0" anchor="b" anchorCtr="0">
            <a:normAutofit/>
          </a:bodyPr>
          <a:lstStyle/>
          <a:p>
            <a:r>
              <a:rPr lang="en-GB" dirty="0" smtClean="0"/>
              <a:t>Click to edit slide title</a:t>
            </a:r>
            <a:endParaRPr lang="en-GB" dirty="0"/>
          </a:p>
        </p:txBody>
      </p:sp>
      <p:sp>
        <p:nvSpPr>
          <p:cNvPr id="3" name="Text Placeholder 2"/>
          <p:cNvSpPr>
            <a:spLocks noGrp="1"/>
          </p:cNvSpPr>
          <p:nvPr>
            <p:ph type="body" idx="1"/>
          </p:nvPr>
        </p:nvSpPr>
        <p:spPr>
          <a:xfrm>
            <a:off x="234000" y="900000"/>
            <a:ext cx="8676000" cy="3870000"/>
          </a:xfrm>
          <a:prstGeom prst="rect">
            <a:avLst/>
          </a:prstGeom>
        </p:spPr>
        <p:txBody>
          <a:bodyPr vert="horz" lIns="0" tIns="0" rIns="0" bIns="0" rtlCol="0">
            <a:normAutofit/>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234000" y="4896000"/>
            <a:ext cx="720000" cy="180000"/>
          </a:xfrm>
          <a:prstGeom prst="rect">
            <a:avLst/>
          </a:prstGeom>
        </p:spPr>
        <p:txBody>
          <a:bodyPr vert="horz" lIns="0" tIns="0" rIns="0" bIns="0" rtlCol="0" anchor="t" anchorCtr="0"/>
          <a:lstStyle>
            <a:lvl1pPr algn="l">
              <a:defRPr sz="950" b="1" normalizeH="0">
                <a:solidFill>
                  <a:srgbClr val="9BA7B0"/>
                </a:solidFill>
              </a:defRPr>
            </a:lvl1pPr>
          </a:lstStyle>
          <a:p>
            <a:pPr defTabSz="457200"/>
            <a:fld id="{497A85F4-70A9-024A-AD7B-7B9A5FF89A51}" type="datetime1">
              <a:rPr lang="en-GB" smtClean="0"/>
              <a:pPr defTabSz="457200"/>
              <a:t>27/03/2017</a:t>
            </a:fld>
            <a:endParaRPr lang="en-GB" dirty="0"/>
          </a:p>
        </p:txBody>
      </p:sp>
      <p:sp>
        <p:nvSpPr>
          <p:cNvPr id="5" name="Footer Placeholder 4"/>
          <p:cNvSpPr>
            <a:spLocks noGrp="1"/>
          </p:cNvSpPr>
          <p:nvPr>
            <p:ph type="ftr" sz="quarter" idx="3"/>
          </p:nvPr>
        </p:nvSpPr>
        <p:spPr>
          <a:xfrm>
            <a:off x="990000" y="4896000"/>
            <a:ext cx="7164000" cy="180000"/>
          </a:xfrm>
          <a:prstGeom prst="rect">
            <a:avLst/>
          </a:prstGeom>
        </p:spPr>
        <p:txBody>
          <a:bodyPr vert="horz" lIns="0" tIns="0" rIns="0" bIns="0" rtlCol="0" anchor="t" anchorCtr="0"/>
          <a:lstStyle>
            <a:lvl1pPr algn="l">
              <a:defRPr sz="950">
                <a:solidFill>
                  <a:srgbClr val="9BA7B0"/>
                </a:solidFill>
              </a:defRPr>
            </a:lvl1pPr>
          </a:lstStyle>
          <a:p>
            <a:pPr defTabSz="457200"/>
            <a:r>
              <a:rPr lang="en-GB" smtClean="0"/>
              <a:t>Future of Research, UUK, research data services, and national research information infrastructure</a:t>
            </a:r>
            <a:endParaRPr lang="en-GB" dirty="0"/>
          </a:p>
        </p:txBody>
      </p:sp>
      <p:sp>
        <p:nvSpPr>
          <p:cNvPr id="6" name="Slide Number Placeholder 5"/>
          <p:cNvSpPr>
            <a:spLocks noGrp="1"/>
          </p:cNvSpPr>
          <p:nvPr>
            <p:ph type="sldNum" sz="quarter" idx="4"/>
          </p:nvPr>
        </p:nvSpPr>
        <p:spPr>
          <a:xfrm>
            <a:off x="8190000" y="4896000"/>
            <a:ext cx="720000" cy="180000"/>
          </a:xfrm>
          <a:prstGeom prst="rect">
            <a:avLst/>
          </a:prstGeom>
        </p:spPr>
        <p:txBody>
          <a:bodyPr vert="horz" lIns="0" tIns="0" rIns="0" bIns="0" rtlCol="0" anchor="t" anchorCtr="0"/>
          <a:lstStyle>
            <a:lvl1pPr algn="r">
              <a:defRPr sz="950" b="1">
                <a:solidFill>
                  <a:srgbClr val="9BA7B0"/>
                </a:solidFill>
              </a:defRPr>
            </a:lvl1pPr>
          </a:lstStyle>
          <a:p>
            <a:pPr defTabSz="457200"/>
            <a:fld id="{F0A55F06-C352-544E-8237-6F33909C7E7A}" type="slidenum">
              <a:rPr lang="en-GB" smtClean="0"/>
              <a:pPr defTabSz="457200"/>
              <a:t>‹N°›</a:t>
            </a:fld>
            <a:endParaRPr lang="en-GB" dirty="0"/>
          </a:p>
        </p:txBody>
      </p:sp>
    </p:spTree>
    <p:extLst>
      <p:ext uri="{BB962C8B-B14F-4D97-AF65-F5344CB8AC3E}">
        <p14:creationId xmlns:p14="http://schemas.microsoft.com/office/powerpoint/2010/main" val="372309360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dt="0"/>
  <p:txStyles>
    <p:titleStyle>
      <a:lvl1pPr algn="r" defTabSz="457200" rtl="0" eaLnBrk="1" latinLnBrk="0" hangingPunct="1">
        <a:spcBef>
          <a:spcPct val="0"/>
        </a:spcBef>
        <a:buNone/>
        <a:defRPr sz="2800" b="1" kern="1200">
          <a:solidFill>
            <a:srgbClr val="8A96A0"/>
          </a:solidFill>
          <a:latin typeface="+mj-lt"/>
          <a:ea typeface="+mj-ea"/>
          <a:cs typeface="+mj-cs"/>
        </a:defRPr>
      </a:lvl1pPr>
    </p:titleStyle>
    <p:bodyStyle>
      <a:lvl1pPr marL="288000" indent="-288000" algn="l" defTabSz="457200" rtl="0" eaLnBrk="1" latinLnBrk="0" hangingPunct="1">
        <a:lnSpc>
          <a:spcPct val="90000"/>
        </a:lnSpc>
        <a:spcBef>
          <a:spcPts val="1200"/>
        </a:spcBef>
        <a:buClr>
          <a:srgbClr val="8A96A0"/>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8A96A0"/>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8A96A0"/>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8A96A0"/>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8A96A0"/>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research/openscience/pdf/openaccess/npr_repor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rl.org/storage/documents/publications/MaxPlanckBrief-March2016-1.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hyperlink" Target="https://royalsociety.org/science-events-and-lectures/2014/01/open-data-foru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ckan.data.alpha.jisc.ac.uk/dataset" TargetMode="Externa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software.ac.uk/policy/manifesto"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04001" y="3356621"/>
            <a:ext cx="6624638" cy="193899"/>
          </a:xfrm>
        </p:spPr>
        <p:txBody>
          <a:bodyPr/>
          <a:lstStyle/>
          <a:p>
            <a:r>
              <a:rPr lang="en-GB" sz="2800" dirty="0"/>
              <a:t>Digital innovation for better research : Open science &amp; open data in the UK and </a:t>
            </a:r>
            <a:r>
              <a:rPr lang="en-GB" sz="2800" dirty="0" smtClean="0"/>
              <a:t>beyond</a:t>
            </a:r>
            <a:endParaRPr lang="en-GB" dirty="0"/>
          </a:p>
        </p:txBody>
      </p:sp>
      <p:sp>
        <p:nvSpPr>
          <p:cNvPr id="3" name="Date Placeholder 2"/>
          <p:cNvSpPr>
            <a:spLocks noGrp="1"/>
          </p:cNvSpPr>
          <p:nvPr>
            <p:ph type="dt" sz="half" idx="2"/>
          </p:nvPr>
        </p:nvSpPr>
        <p:spPr/>
        <p:txBody>
          <a:bodyPr/>
          <a:lstStyle/>
          <a:p>
            <a:r>
              <a:rPr lang="en-US" smtClean="0">
                <a:solidFill>
                  <a:srgbClr val="FFFFFF"/>
                </a:solidFill>
              </a:rPr>
              <a:t>21/03/2017 </a:t>
            </a:r>
            <a:endParaRPr lang="en-GB" dirty="0">
              <a:solidFill>
                <a:srgbClr val="FFFFFF"/>
              </a:solidFill>
            </a:endParaRPr>
          </a:p>
        </p:txBody>
      </p:sp>
      <p:sp>
        <p:nvSpPr>
          <p:cNvPr id="5" name="Text Placeholder 4"/>
          <p:cNvSpPr txBox="1">
            <a:spLocks/>
          </p:cNvSpPr>
          <p:nvPr/>
        </p:nvSpPr>
        <p:spPr>
          <a:xfrm>
            <a:off x="226219" y="3788223"/>
            <a:ext cx="6624638" cy="193899"/>
          </a:xfrm>
          <a:prstGeom prst="rect">
            <a:avLst/>
          </a:prstGeom>
        </p:spPr>
        <p:txBody>
          <a:bodyPr vert="horz" lIns="0" tIns="0" rIns="0" bIns="0" rtlCol="0">
            <a:noAutofit/>
          </a:bodyPr>
          <a:lstStyle>
            <a:lvl1pPr marL="0" indent="0" algn="l" defTabSz="457200" rtl="0" eaLnBrk="1" latinLnBrk="0" hangingPunct="1">
              <a:lnSpc>
                <a:spcPct val="90000"/>
              </a:lnSpc>
              <a:spcBef>
                <a:spcPts val="1200"/>
              </a:spcBef>
              <a:buClr>
                <a:srgbClr val="8A96A0"/>
              </a:buClr>
              <a:buSzPct val="120000"/>
              <a:buFont typeface="Lucida Grande"/>
              <a:buNone/>
              <a:defRPr sz="1400" kern="1200">
                <a:solidFill>
                  <a:schemeClr val="bg1"/>
                </a:solidFill>
                <a:latin typeface="+mn-lt"/>
                <a:ea typeface="+mn-ea"/>
                <a:cs typeface="+mn-cs"/>
              </a:defRPr>
            </a:lvl1pPr>
            <a:lvl2pPr marL="215995" indent="0" algn="l" defTabSz="457200" rtl="0" eaLnBrk="1" latinLnBrk="0" hangingPunct="1">
              <a:lnSpc>
                <a:spcPct val="90000"/>
              </a:lnSpc>
              <a:spcBef>
                <a:spcPts val="800"/>
              </a:spcBef>
              <a:buClr>
                <a:srgbClr val="8A96A0"/>
              </a:buClr>
              <a:buSzPct val="120000"/>
              <a:buFont typeface="Lucida Grande"/>
              <a:buNone/>
              <a:defRPr sz="1050" kern="1200">
                <a:solidFill>
                  <a:srgbClr val="2C3841"/>
                </a:solidFill>
                <a:latin typeface="+mn-lt"/>
                <a:ea typeface="+mn-ea"/>
                <a:cs typeface="+mn-cs"/>
              </a:defRPr>
            </a:lvl2pPr>
            <a:lvl3pPr marL="431990" indent="0" algn="l" defTabSz="457200" rtl="0" eaLnBrk="1" latinLnBrk="0" hangingPunct="1">
              <a:lnSpc>
                <a:spcPct val="90000"/>
              </a:lnSpc>
              <a:spcBef>
                <a:spcPts val="400"/>
              </a:spcBef>
              <a:buClr>
                <a:srgbClr val="8A96A0"/>
              </a:buClr>
              <a:buSzPct val="120000"/>
              <a:buFont typeface="Lucida Grande"/>
              <a:buNone/>
              <a:defRPr sz="1050" kern="1200">
                <a:solidFill>
                  <a:srgbClr val="2C3841"/>
                </a:solidFill>
                <a:latin typeface="+mn-lt"/>
                <a:ea typeface="+mn-ea"/>
                <a:cs typeface="+mn-cs"/>
              </a:defRPr>
            </a:lvl3pPr>
            <a:lvl4pPr marL="647984" indent="0" algn="l" defTabSz="457200" rtl="0" eaLnBrk="1" latinLnBrk="0" hangingPunct="1">
              <a:lnSpc>
                <a:spcPct val="90000"/>
              </a:lnSpc>
              <a:spcBef>
                <a:spcPts val="400"/>
              </a:spcBef>
              <a:buClr>
                <a:srgbClr val="8A96A0"/>
              </a:buClr>
              <a:buSzPct val="120000"/>
              <a:buFont typeface="Lucida Grande"/>
              <a:buNone/>
              <a:defRPr sz="1050" kern="1200">
                <a:solidFill>
                  <a:srgbClr val="2C3841"/>
                </a:solidFill>
                <a:latin typeface="+mn-lt"/>
                <a:ea typeface="+mn-ea"/>
                <a:cs typeface="+mn-cs"/>
              </a:defRPr>
            </a:lvl4pPr>
            <a:lvl5pPr marL="863978" indent="0" algn="l" defTabSz="457200" rtl="0" eaLnBrk="1" latinLnBrk="0" hangingPunct="1">
              <a:lnSpc>
                <a:spcPct val="90000"/>
              </a:lnSpc>
              <a:spcBef>
                <a:spcPts val="400"/>
              </a:spcBef>
              <a:buClr>
                <a:srgbClr val="8A96A0"/>
              </a:buClr>
              <a:buSzPct val="120000"/>
              <a:buFont typeface="Lucida Grande"/>
              <a:buNone/>
              <a:defRPr sz="105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mtClean="0"/>
              <a:t>Chris Keene</a:t>
            </a:r>
            <a:endParaRPr lang="en-GB" dirty="0"/>
          </a:p>
        </p:txBody>
      </p:sp>
    </p:spTree>
    <p:extLst>
      <p:ext uri="{BB962C8B-B14F-4D97-AF65-F5344CB8AC3E}">
        <p14:creationId xmlns:p14="http://schemas.microsoft.com/office/powerpoint/2010/main" val="1672260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Councils (RCUK)</a:t>
            </a:r>
            <a:endParaRPr lang="en-GB" dirty="0"/>
          </a:p>
        </p:txBody>
      </p:sp>
      <p:sp>
        <p:nvSpPr>
          <p:cNvPr id="3" name="Content Placeholder 2"/>
          <p:cNvSpPr>
            <a:spLocks noGrp="1"/>
          </p:cNvSpPr>
          <p:nvPr>
            <p:ph sz="quarter" idx="13"/>
          </p:nvPr>
        </p:nvSpPr>
        <p:spPr/>
        <p:txBody>
          <a:bodyPr/>
          <a:lstStyle/>
          <a:p>
            <a:r>
              <a:rPr lang="en-GB" dirty="0"/>
              <a:t>The RCUK policy[4] mandated that all peer-reviewed research papers funded by the Research Councils should be published in a OA-compliant journal, with requirements around length of embargo for Green OA and a CC-BY licence for Gold OA. This would apply to any outputs submitted after April 2013.</a:t>
            </a:r>
          </a:p>
          <a:p>
            <a:r>
              <a:rPr lang="en-GB" dirty="0"/>
              <a:t>To support this, RCUK provided funds to a number of Universities (those which receive a certain level of RCUK funding) to pay for the Gold publication.</a:t>
            </a:r>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10</a:t>
            </a:fld>
            <a:endParaRPr lang="en-GB" noProof="0" dirty="0"/>
          </a:p>
        </p:txBody>
      </p:sp>
    </p:spTree>
    <p:extLst>
      <p:ext uri="{BB962C8B-B14F-4D97-AF65-F5344CB8AC3E}">
        <p14:creationId xmlns:p14="http://schemas.microsoft.com/office/powerpoint/2010/main" val="112253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 2021 policy	</a:t>
            </a:r>
            <a:endParaRPr lang="en-GB" dirty="0"/>
          </a:p>
        </p:txBody>
      </p:sp>
      <p:sp>
        <p:nvSpPr>
          <p:cNvPr id="3" name="Content Placeholder 2"/>
          <p:cNvSpPr>
            <a:spLocks noGrp="1"/>
          </p:cNvSpPr>
          <p:nvPr>
            <p:ph sz="quarter" idx="13"/>
          </p:nvPr>
        </p:nvSpPr>
        <p:spPr/>
        <p:txBody>
          <a:bodyPr/>
          <a:lstStyle/>
          <a:p>
            <a:r>
              <a:rPr lang="en-GB" dirty="0" smtClean="0"/>
              <a:t>All research articles /conference papers submitted for the REF should be deposited in a Open Access Repository and made publicly available.</a:t>
            </a:r>
          </a:p>
          <a:p>
            <a:r>
              <a:rPr lang="en-GB" dirty="0" smtClean="0"/>
              <a:t>Time limits on time to deposit, and embargos.</a:t>
            </a:r>
          </a:p>
          <a:p>
            <a:r>
              <a:rPr lang="en-GB" dirty="0" smtClean="0"/>
              <a:t>Some exceptions</a:t>
            </a:r>
          </a:p>
          <a:p>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11</a:t>
            </a:fld>
            <a:endParaRPr lang="en-GB" noProof="0" dirty="0"/>
          </a:p>
        </p:txBody>
      </p:sp>
    </p:spTree>
    <p:extLst>
      <p:ext uri="{BB962C8B-B14F-4D97-AF65-F5344CB8AC3E}">
        <p14:creationId xmlns:p14="http://schemas.microsoft.com/office/powerpoint/2010/main" val="68710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or Gold :</a:t>
            </a:r>
            <a:br>
              <a:rPr lang="en-GB" dirty="0" smtClean="0"/>
            </a:br>
            <a:r>
              <a:rPr lang="en-GB" dirty="0" smtClean="0"/>
              <a:t>The UK and the EU</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12</a:t>
            </a:fld>
            <a:endParaRPr lang="en-GB" noProof="0" dirty="0"/>
          </a:p>
        </p:txBody>
      </p:sp>
    </p:spTree>
    <p:extLst>
      <p:ext uri="{BB962C8B-B14F-4D97-AF65-F5344CB8AC3E}">
        <p14:creationId xmlns:p14="http://schemas.microsoft.com/office/powerpoint/2010/main" val="3966635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or gold in the UK</a:t>
            </a:r>
            <a:endParaRPr lang="en-GB" dirty="0"/>
          </a:p>
        </p:txBody>
      </p:sp>
      <p:sp>
        <p:nvSpPr>
          <p:cNvPr id="3" name="Content Placeholder 2"/>
          <p:cNvSpPr>
            <a:spLocks noGrp="1"/>
          </p:cNvSpPr>
          <p:nvPr>
            <p:ph sz="quarter" idx="13"/>
          </p:nvPr>
        </p:nvSpPr>
        <p:spPr/>
        <p:txBody>
          <a:bodyPr/>
          <a:lstStyle/>
          <a:p>
            <a:r>
              <a:rPr lang="en-GB" dirty="0" smtClean="0"/>
              <a:t>UK : The </a:t>
            </a:r>
            <a:r>
              <a:rPr lang="en-GB" dirty="0"/>
              <a:t>two main funders both allow Green and Gold Open Access, though has different emphasis. Other funders also push towards either Green or Gold, creating a mixed environment</a:t>
            </a:r>
            <a:r>
              <a:rPr lang="en-GB" dirty="0" smtClean="0"/>
              <a:t>. </a:t>
            </a:r>
            <a:endParaRPr lang="en-GB" dirty="0"/>
          </a:p>
          <a:p>
            <a:r>
              <a:rPr lang="en-GB" dirty="0" smtClean="0"/>
              <a:t>Research councils: broadly gold, HEFCE research grant/REF: broadly green</a:t>
            </a:r>
          </a:p>
          <a:p>
            <a:r>
              <a:rPr lang="en-GB" dirty="0" smtClean="0"/>
              <a:t>Others: </a:t>
            </a:r>
            <a:r>
              <a:rPr lang="en-GB" dirty="0" err="1" smtClean="0"/>
              <a:t>Wellcome</a:t>
            </a:r>
            <a:r>
              <a:rPr lang="en-GB" dirty="0" smtClean="0"/>
              <a:t> trust, research charities </a:t>
            </a:r>
            <a:r>
              <a:rPr lang="en-GB" dirty="0" err="1" smtClean="0"/>
              <a:t>etc</a:t>
            </a:r>
            <a:r>
              <a:rPr lang="en-GB" dirty="0"/>
              <a:t/>
            </a:r>
            <a:br>
              <a:rPr lang="en-GB" dirty="0"/>
            </a:br>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13</a:t>
            </a:fld>
            <a:endParaRPr lang="en-GB" noProof="0" dirty="0"/>
          </a:p>
        </p:txBody>
      </p:sp>
    </p:spTree>
    <p:extLst>
      <p:ext uri="{BB962C8B-B14F-4D97-AF65-F5344CB8AC3E}">
        <p14:creationId xmlns:p14="http://schemas.microsoft.com/office/powerpoint/2010/main" val="362622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Collections offsetting deal</a:t>
            </a:r>
            <a:endParaRPr lang="en-GB" dirty="0"/>
          </a:p>
        </p:txBody>
      </p:sp>
      <p:sp>
        <p:nvSpPr>
          <p:cNvPr id="3" name="Content Placeholder 2"/>
          <p:cNvSpPr>
            <a:spLocks noGrp="1"/>
          </p:cNvSpPr>
          <p:nvPr>
            <p:ph sz="quarter" idx="13"/>
          </p:nvPr>
        </p:nvSpPr>
        <p:spPr/>
        <p:txBody>
          <a:bodyPr/>
          <a:lstStyle/>
          <a:p>
            <a:pPr fontAlgn="base"/>
            <a:r>
              <a:rPr lang="en-GB" sz="2000" dirty="0"/>
              <a:t>The Springer Compact agreement was launched in January 2016, following a pilot phase between October and December 2015 when 368 articles were made available on open access free of charge. The Springer Compact agreement is a flipped model which enables researchers from 91 participating UK institutions to publish their articles immediately as open access in ~1,600 Springer journals as well as to access all content published in ~2,500 Springer journals.</a:t>
            </a:r>
          </a:p>
          <a:p>
            <a:pPr fontAlgn="base"/>
            <a:r>
              <a:rPr lang="en-GB" sz="2000" dirty="0"/>
              <a:t>In this flipped model, rather than paying a subscription fee and an unknown number of APC charges, the institution pays a set fee for unlimited APCs based on their 2014 APC expenditure with Springer and a top up fee to cover access to all the subscription content – thus containing the total cost of ownership</a:t>
            </a:r>
            <a:r>
              <a:rPr lang="en-GB" sz="2000" dirty="0" smtClean="0"/>
              <a:t>.</a:t>
            </a:r>
          </a:p>
          <a:p>
            <a:pPr fontAlgn="base"/>
            <a:r>
              <a:rPr lang="en-GB" sz="2000" dirty="0"/>
              <a:t>Source https://scholarlycommunications.jiscinvolve.org/wp/2016/10/24/offsetting-models-update-on-the-springer-compact-deal/</a:t>
            </a:r>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14</a:t>
            </a:fld>
            <a:endParaRPr lang="en-GB" noProof="0" dirty="0"/>
          </a:p>
        </p:txBody>
      </p:sp>
    </p:spTree>
    <p:extLst>
      <p:ext uri="{BB962C8B-B14F-4D97-AF65-F5344CB8AC3E}">
        <p14:creationId xmlns:p14="http://schemas.microsoft.com/office/powerpoint/2010/main" val="252335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and Gold : EU</a:t>
            </a:r>
            <a:endParaRPr lang="en-GB" dirty="0"/>
          </a:p>
        </p:txBody>
      </p:sp>
      <p:sp>
        <p:nvSpPr>
          <p:cNvPr id="3" name="Content Placeholder 2"/>
          <p:cNvSpPr>
            <a:spLocks noGrp="1"/>
          </p:cNvSpPr>
          <p:nvPr>
            <p:ph sz="quarter" idx="13"/>
          </p:nvPr>
        </p:nvSpPr>
        <p:spPr/>
        <p:txBody>
          <a:bodyPr/>
          <a:lstStyle/>
          <a:p>
            <a:r>
              <a:rPr lang="en-GB" sz="2000" dirty="0"/>
              <a:t>In a recent </a:t>
            </a:r>
            <a:r>
              <a:rPr lang="en-GB" sz="2000" dirty="0">
                <a:hlinkClick r:id="rId2"/>
              </a:rPr>
              <a:t>report</a:t>
            </a:r>
            <a:r>
              <a:rPr lang="en-GB" sz="2000" dirty="0"/>
              <a:t> </a:t>
            </a:r>
            <a:r>
              <a:rPr lang="en-GB" sz="2000" dirty="0" smtClean="0"/>
              <a:t>entitled </a:t>
            </a:r>
            <a:r>
              <a:rPr lang="en-GB" sz="2000" dirty="0"/>
              <a:t>"</a:t>
            </a:r>
            <a:r>
              <a:rPr lang="en-GB" sz="2000" i="1" dirty="0"/>
              <a:t>Access to and Preservation of Scientific Information in Europe</a:t>
            </a:r>
            <a:r>
              <a:rPr lang="en-GB" sz="2000" dirty="0"/>
              <a:t>" from the European Commission, a overview was published of the open access policies pursued by the various European countries. Notably, the Member States are divided as to whether the approach route to open access should be green or gold. The following countries prefer the green route: Belgium, Cyprus, Denmark, Estonia, Greece, Ireland, Lithuania, Malta, Norway, Portugal, Slovakia and Spain. While these countries are in favour of the gold route: Hungary, the Netherlands, Romania, Sweden and the United Kingdom. Germany, France, Croatia, Italy, Luxembourg, Poland and Finland support both</a:t>
            </a:r>
            <a:r>
              <a:rPr lang="en-GB" sz="2000" dirty="0" smtClean="0"/>
              <a:t>.</a:t>
            </a:r>
          </a:p>
          <a:p>
            <a:r>
              <a:rPr lang="en-GB" sz="1400" dirty="0"/>
              <a:t>https://www.unige.ch/biblio/openaccess/fr/accueil/actualites/europe-divided-over-green-and-gold-routes/</a:t>
            </a:r>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15</a:t>
            </a:fld>
            <a:endParaRPr lang="en-GB" noProof="0" dirty="0"/>
          </a:p>
        </p:txBody>
      </p:sp>
    </p:spTree>
    <p:extLst>
      <p:ext uri="{BB962C8B-B14F-4D97-AF65-F5344CB8AC3E}">
        <p14:creationId xmlns:p14="http://schemas.microsoft.com/office/powerpoint/2010/main" val="157661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a:t>
            </a:r>
            <a:endParaRPr lang="en-GB" dirty="0"/>
          </a:p>
        </p:txBody>
      </p:sp>
      <p:sp>
        <p:nvSpPr>
          <p:cNvPr id="3" name="Content Placeholder 2"/>
          <p:cNvSpPr>
            <a:spLocks noGrp="1"/>
          </p:cNvSpPr>
          <p:nvPr>
            <p:ph sz="quarter" idx="13"/>
          </p:nvPr>
        </p:nvSpPr>
        <p:spPr/>
        <p:txBody>
          <a:bodyPr/>
          <a:lstStyle/>
          <a:p>
            <a:r>
              <a:rPr lang="en-GB" dirty="0"/>
              <a:t>Max Planck Proposal to Flip Subscriptions to OA</a:t>
            </a:r>
            <a:br>
              <a:rPr lang="en-GB" dirty="0"/>
            </a:br>
            <a:r>
              <a:rPr lang="en-GB" sz="1600" dirty="0">
                <a:hlinkClick r:id="rId2"/>
              </a:rPr>
              <a:t>http://</a:t>
            </a:r>
            <a:r>
              <a:rPr lang="en-GB" sz="1600" dirty="0" smtClean="0">
                <a:hlinkClick r:id="rId2"/>
              </a:rPr>
              <a:t>www.arl.org/storage/documents/publications/MaxPlanckBrief-March2016-1.pdf</a:t>
            </a:r>
            <a:endParaRPr lang="en-GB" sz="1600" dirty="0" smtClean="0"/>
          </a:p>
          <a:p>
            <a:endParaRPr lang="en-GB" sz="1600" dirty="0"/>
          </a:p>
          <a:p>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16</a:t>
            </a:fld>
            <a:endParaRPr lang="en-GB" noProof="0" dirty="0"/>
          </a:p>
        </p:txBody>
      </p:sp>
      <p:pic>
        <p:nvPicPr>
          <p:cNvPr id="7" name="Picture 6"/>
          <p:cNvPicPr>
            <a:picLocks noChangeAspect="1"/>
          </p:cNvPicPr>
          <p:nvPr/>
        </p:nvPicPr>
        <p:blipFill>
          <a:blip r:embed="rId3"/>
          <a:stretch>
            <a:fillRect/>
          </a:stretch>
        </p:blipFill>
        <p:spPr>
          <a:xfrm>
            <a:off x="383117" y="1516433"/>
            <a:ext cx="6819900" cy="3286125"/>
          </a:xfrm>
          <a:prstGeom prst="rect">
            <a:avLst/>
          </a:prstGeom>
        </p:spPr>
      </p:pic>
    </p:spTree>
    <p:extLst>
      <p:ext uri="{BB962C8B-B14F-4D97-AF65-F5344CB8AC3E}">
        <p14:creationId xmlns:p14="http://schemas.microsoft.com/office/powerpoint/2010/main" val="325241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Mellon: Pay it forward report</a:t>
            </a:r>
            <a:endParaRPr lang="en-GB" dirty="0"/>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r>
              <a:rPr lang="en-US" noProof="0" smtClean="0"/>
              <a:t>21/03/2017 </a:t>
            </a:r>
            <a:endParaRPr lang="en-GB" noProof="0" dirty="0"/>
          </a:p>
        </p:txBody>
      </p:sp>
      <p:sp>
        <p:nvSpPr>
          <p:cNvPr id="7" name="Footer Placeholder 6"/>
          <p:cNvSpPr>
            <a:spLocks noGrp="1"/>
          </p:cNvSpPr>
          <p:nvPr>
            <p:ph type="ftr" sz="quarter" idx="17"/>
          </p:nvPr>
        </p:nvSpPr>
        <p:spPr/>
        <p:txBody>
          <a:bodyPr/>
          <a:lstStyle/>
          <a:p>
            <a:r>
              <a:rPr lang="en-GB" noProof="0" smtClean="0"/>
              <a:t>CARIST</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17</a:t>
            </a:fld>
            <a:endParaRPr lang="en-GB" noProof="0" dirty="0"/>
          </a:p>
        </p:txBody>
      </p:sp>
      <p:pic>
        <p:nvPicPr>
          <p:cNvPr id="9" name="Picture 8"/>
          <p:cNvPicPr>
            <a:picLocks noChangeAspect="1"/>
          </p:cNvPicPr>
          <p:nvPr/>
        </p:nvPicPr>
        <p:blipFill>
          <a:blip r:embed="rId3"/>
          <a:stretch>
            <a:fillRect/>
          </a:stretch>
        </p:blipFill>
        <p:spPr>
          <a:xfrm>
            <a:off x="1057275" y="432061"/>
            <a:ext cx="4767792" cy="3475707"/>
          </a:xfrm>
          <a:prstGeom prst="rect">
            <a:avLst/>
          </a:prstGeom>
        </p:spPr>
      </p:pic>
      <p:sp>
        <p:nvSpPr>
          <p:cNvPr id="10" name="TextBox 9"/>
          <p:cNvSpPr txBox="1"/>
          <p:nvPr/>
        </p:nvSpPr>
        <p:spPr>
          <a:xfrm>
            <a:off x="935038" y="4088115"/>
            <a:ext cx="6828366" cy="377402"/>
          </a:xfrm>
          <a:prstGeom prst="rect">
            <a:avLst/>
          </a:prstGeom>
          <a:noFill/>
        </p:spPr>
        <p:txBody>
          <a:bodyPr wrap="square" lIns="72000" tIns="36000" rIns="72000" bIns="36000" rtlCol="0" anchor="ctr" anchorCtr="0">
            <a:spAutoFit/>
          </a:bodyPr>
          <a:lstStyle/>
          <a:p>
            <a:pPr>
              <a:lnSpc>
                <a:spcPct val="99000"/>
              </a:lnSpc>
            </a:pPr>
            <a:r>
              <a:rPr lang="en-GB" sz="2000" b="1" dirty="0" smtClean="0"/>
              <a:t>Is Open Access sustainable : who pays?</a:t>
            </a:r>
          </a:p>
        </p:txBody>
      </p:sp>
    </p:spTree>
    <p:extLst>
      <p:ext uri="{BB962C8B-B14F-4D97-AF65-F5344CB8AC3E}">
        <p14:creationId xmlns:p14="http://schemas.microsoft.com/office/powerpoint/2010/main" val="2525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18</a:t>
            </a:fld>
            <a:endParaRPr lang="en-GB" noProof="0" dirty="0"/>
          </a:p>
        </p:txBody>
      </p:sp>
    </p:spTree>
    <p:extLst>
      <p:ext uri="{BB962C8B-B14F-4D97-AF65-F5344CB8AC3E}">
        <p14:creationId xmlns:p14="http://schemas.microsoft.com/office/powerpoint/2010/main" val="196833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 UK Policy : driving adoption</a:t>
            </a:r>
            <a:endParaRPr lang="en-GB" dirty="0"/>
          </a:p>
        </p:txBody>
      </p:sp>
      <p:sp>
        <p:nvSpPr>
          <p:cNvPr id="3" name="Content Placeholder 2"/>
          <p:cNvSpPr>
            <a:spLocks noGrp="1"/>
          </p:cNvSpPr>
          <p:nvPr>
            <p:ph sz="quarter" idx="13"/>
          </p:nvPr>
        </p:nvSpPr>
        <p:spPr/>
        <p:txBody>
          <a:bodyPr/>
          <a:lstStyle/>
          <a:p>
            <a:r>
              <a:rPr lang="en-GB" sz="2000" dirty="0"/>
              <a:t>The rise of ‘Open Data’ has gone alongside the rise of research data management. </a:t>
            </a:r>
            <a:r>
              <a:rPr lang="en-GB" sz="2000" dirty="0" err="1"/>
              <a:t>Ie</a:t>
            </a:r>
            <a:r>
              <a:rPr lang="en-GB" sz="2000" dirty="0"/>
              <a:t>. Data needs to be considered, managed, and access to it and re-use (or restrictions where required.) are part of this.</a:t>
            </a:r>
          </a:p>
          <a:p>
            <a:r>
              <a:rPr lang="en-GB" sz="2000" dirty="0" smtClean="0"/>
              <a:t>While </a:t>
            </a:r>
            <a:r>
              <a:rPr lang="en-GB" sz="2000" dirty="0"/>
              <a:t>it has been around for a number of years it is has seen strong focus and uptake in the last few years due to </a:t>
            </a:r>
            <a:r>
              <a:rPr lang="en-GB" sz="2000" dirty="0" err="1"/>
              <a:t>gov</a:t>
            </a:r>
            <a:r>
              <a:rPr lang="en-GB" sz="2000" dirty="0"/>
              <a:t> policy and mandates...</a:t>
            </a:r>
          </a:p>
          <a:p>
            <a:r>
              <a:rPr lang="en-GB" sz="2000" b="1" dirty="0" smtClean="0"/>
              <a:t>Policy:</a:t>
            </a:r>
            <a:endParaRPr lang="en-GB" sz="2000" dirty="0"/>
          </a:p>
          <a:p>
            <a:r>
              <a:rPr lang="en-GB" sz="2000" dirty="0"/>
              <a:t>UK Open Research Data </a:t>
            </a:r>
            <a:r>
              <a:rPr lang="en-GB" sz="2000" dirty="0" smtClean="0"/>
              <a:t>Forum:</a:t>
            </a:r>
            <a:endParaRPr lang="en-GB" sz="2000" dirty="0"/>
          </a:p>
          <a:p>
            <a:r>
              <a:rPr lang="en-GB" sz="2000" dirty="0"/>
              <a:t>“The initiative to create the Forum derived from the Royal Society’s 2012 report </a:t>
            </a:r>
            <a:r>
              <a:rPr lang="en-GB" sz="2000" u="sng" dirty="0">
                <a:hlinkClick r:id="rId2"/>
              </a:rPr>
              <a:t>Science as an Open Enterprise</a:t>
            </a:r>
            <a:r>
              <a:rPr lang="en-GB" sz="2000" dirty="0"/>
              <a:t> and the UK Government (Research Sector Transparency Board) and international moves (e.g. G8 – June 2013) to promote an open data regime.”</a:t>
            </a:r>
          </a:p>
          <a:p>
            <a:pPr marL="0" indent="0">
              <a:buNone/>
            </a:pPr>
            <a:r>
              <a:rPr lang="en-GB" dirty="0"/>
              <a:t/>
            </a:r>
            <a:br>
              <a:rPr lang="en-GB" dirty="0"/>
            </a:br>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19</a:t>
            </a:fld>
            <a:endParaRPr lang="en-GB" noProof="0" dirty="0"/>
          </a:p>
        </p:txBody>
      </p:sp>
    </p:spTree>
    <p:extLst>
      <p:ext uri="{BB962C8B-B14F-4D97-AF65-F5344CB8AC3E}">
        <p14:creationId xmlns:p14="http://schemas.microsoft.com/office/powerpoint/2010/main" val="91597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Jisc</a:t>
            </a:r>
            <a:endParaRPr lang="en-US" dirty="0"/>
          </a:p>
        </p:txBody>
      </p:sp>
      <p:sp>
        <p:nvSpPr>
          <p:cNvPr id="7" name="Slide Number Placeholder 6"/>
          <p:cNvSpPr>
            <a:spLocks noGrp="1"/>
          </p:cNvSpPr>
          <p:nvPr>
            <p:ph type="sldNum" sz="quarter" idx="12"/>
          </p:nvPr>
        </p:nvSpPr>
        <p:spPr/>
        <p:txBody>
          <a:bodyPr/>
          <a:lstStyle/>
          <a:p>
            <a:fld id="{BC1903E8-1638-4376-A5CE-0131C1204B53}" type="slidenum">
              <a:rPr lang="en-GB" noProof="0" smtClean="0"/>
              <a:pPr/>
              <a:t>2</a:t>
            </a:fld>
            <a:endParaRPr lang="en-GB" noProof="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520" y="1972905"/>
            <a:ext cx="1346960" cy="783462"/>
          </a:xfrm>
          <a:prstGeom prst="rect">
            <a:avLst/>
          </a:prstGeom>
        </p:spPr>
      </p:pic>
      <p:sp>
        <p:nvSpPr>
          <p:cNvPr id="10" name="Rectangle 9"/>
          <p:cNvSpPr/>
          <p:nvPr/>
        </p:nvSpPr>
        <p:spPr>
          <a:xfrm>
            <a:off x="2173753" y="634547"/>
            <a:ext cx="4796494" cy="923330"/>
          </a:xfrm>
          <a:prstGeom prst="rect">
            <a:avLst/>
          </a:prstGeom>
        </p:spPr>
        <p:txBody>
          <a:bodyPr wrap="square" lIns="0" tIns="0" rIns="0" bIns="0">
            <a:spAutoFit/>
          </a:bodyPr>
          <a:lstStyle/>
          <a:p>
            <a:pPr algn="ctr"/>
            <a:r>
              <a:rPr lang="en-GB" sz="2000" dirty="0" err="1">
                <a:solidFill>
                  <a:srgbClr val="2C3841"/>
                </a:solidFill>
              </a:rPr>
              <a:t>Jisc</a:t>
            </a:r>
            <a:r>
              <a:rPr lang="en-GB" sz="2000" dirty="0">
                <a:solidFill>
                  <a:srgbClr val="2C3841"/>
                </a:solidFill>
              </a:rPr>
              <a:t> is the UK </a:t>
            </a:r>
            <a:r>
              <a:rPr lang="en-GB" sz="2000" b="1" dirty="0">
                <a:solidFill>
                  <a:srgbClr val="2C3841"/>
                </a:solidFill>
              </a:rPr>
              <a:t>higher</a:t>
            </a:r>
            <a:r>
              <a:rPr lang="en-GB" sz="2000" dirty="0">
                <a:solidFill>
                  <a:srgbClr val="2C3841"/>
                </a:solidFill>
              </a:rPr>
              <a:t>, </a:t>
            </a:r>
            <a:r>
              <a:rPr lang="en-GB" sz="2000" b="1" dirty="0">
                <a:solidFill>
                  <a:srgbClr val="2C3841"/>
                </a:solidFill>
              </a:rPr>
              <a:t>further education </a:t>
            </a:r>
            <a:r>
              <a:rPr lang="en-GB" sz="2000" dirty="0" smtClean="0">
                <a:solidFill>
                  <a:srgbClr val="2C3841"/>
                </a:solidFill>
              </a:rPr>
              <a:t/>
            </a:r>
            <a:br>
              <a:rPr lang="en-GB" sz="2000" dirty="0" smtClean="0">
                <a:solidFill>
                  <a:srgbClr val="2C3841"/>
                </a:solidFill>
              </a:rPr>
            </a:br>
            <a:r>
              <a:rPr lang="en-GB" sz="2000" dirty="0" smtClean="0">
                <a:solidFill>
                  <a:srgbClr val="2C3841"/>
                </a:solidFill>
              </a:rPr>
              <a:t>and </a:t>
            </a:r>
            <a:r>
              <a:rPr lang="en-GB" sz="2000" b="1" dirty="0">
                <a:solidFill>
                  <a:srgbClr val="2C3841"/>
                </a:solidFill>
              </a:rPr>
              <a:t>skills</a:t>
            </a:r>
            <a:r>
              <a:rPr lang="en-GB" sz="2000" dirty="0">
                <a:solidFill>
                  <a:srgbClr val="2C3841"/>
                </a:solidFill>
              </a:rPr>
              <a:t> sectors’ </a:t>
            </a:r>
            <a:r>
              <a:rPr lang="en-GB" sz="2000" b="1" dirty="0">
                <a:solidFill>
                  <a:srgbClr val="2C3841"/>
                </a:solidFill>
              </a:rPr>
              <a:t>not-for-profit </a:t>
            </a:r>
            <a:r>
              <a:rPr lang="en-GB" sz="2000" dirty="0">
                <a:solidFill>
                  <a:srgbClr val="2C3841"/>
                </a:solidFill>
              </a:rPr>
              <a:t>organisation for </a:t>
            </a:r>
            <a:r>
              <a:rPr lang="en-GB" sz="2000" b="1" dirty="0">
                <a:solidFill>
                  <a:srgbClr val="2C3841"/>
                </a:solidFill>
              </a:rPr>
              <a:t>digital services </a:t>
            </a:r>
            <a:r>
              <a:rPr lang="en-GB" sz="2000" dirty="0">
                <a:solidFill>
                  <a:srgbClr val="2C3841"/>
                </a:solidFill>
              </a:rPr>
              <a:t>and </a:t>
            </a:r>
            <a:r>
              <a:rPr lang="en-GB" sz="2000" b="1" dirty="0">
                <a:solidFill>
                  <a:srgbClr val="2C3841"/>
                </a:solidFill>
              </a:rPr>
              <a:t>solutions</a:t>
            </a:r>
            <a:endParaRPr lang="en-US" sz="2000" b="1" dirty="0">
              <a:solidFill>
                <a:srgbClr val="2C3841"/>
              </a:solidFill>
            </a:endParaRPr>
          </a:p>
        </p:txBody>
      </p:sp>
      <p:sp>
        <p:nvSpPr>
          <p:cNvPr id="11" name="Rounded Rectangle 10"/>
          <p:cNvSpPr/>
          <p:nvPr/>
        </p:nvSpPr>
        <p:spPr>
          <a:xfrm>
            <a:off x="2146376" y="582636"/>
            <a:ext cx="4851248" cy="1027152"/>
          </a:xfrm>
          <a:prstGeom prst="roundRect">
            <a:avLst/>
          </a:prstGeom>
          <a:noFill/>
          <a:ln w="25400">
            <a:solidFill>
              <a:srgbClr val="E95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2"/>
              </a:solidFill>
            </a:endParaRPr>
          </a:p>
        </p:txBody>
      </p:sp>
      <p:cxnSp>
        <p:nvCxnSpPr>
          <p:cNvPr id="13" name="Straight Connector 12"/>
          <p:cNvCxnSpPr>
            <a:stCxn id="11" idx="2"/>
            <a:endCxn id="9" idx="0"/>
          </p:cNvCxnSpPr>
          <p:nvPr/>
        </p:nvCxnSpPr>
        <p:spPr>
          <a:xfrm>
            <a:off x="4572000" y="1609788"/>
            <a:ext cx="0" cy="363117"/>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2"/>
            <a:endCxn id="27" idx="0"/>
          </p:cNvCxnSpPr>
          <p:nvPr/>
        </p:nvCxnSpPr>
        <p:spPr>
          <a:xfrm>
            <a:off x="4572000" y="2756367"/>
            <a:ext cx="0" cy="310840"/>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7" idx="6"/>
          </p:cNvCxnSpPr>
          <p:nvPr/>
        </p:nvCxnSpPr>
        <p:spPr>
          <a:xfrm flipH="1">
            <a:off x="4851247" y="3346454"/>
            <a:ext cx="1401716" cy="1"/>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1"/>
          </p:cNvCxnSpPr>
          <p:nvPr/>
        </p:nvCxnSpPr>
        <p:spPr>
          <a:xfrm flipH="1" flipV="1">
            <a:off x="3019711" y="3349045"/>
            <a:ext cx="1273041" cy="1"/>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7" idx="4"/>
          </p:cNvCxnSpPr>
          <p:nvPr/>
        </p:nvCxnSpPr>
        <p:spPr>
          <a:xfrm flipH="1">
            <a:off x="4571999" y="3625702"/>
            <a:ext cx="1" cy="235406"/>
          </a:xfrm>
          <a:prstGeom prst="line">
            <a:avLst/>
          </a:prstGeom>
          <a:ln w="12700">
            <a:solidFill>
              <a:srgbClr val="E95E1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29794" y="2872884"/>
            <a:ext cx="2314498" cy="923330"/>
          </a:xfrm>
          <a:prstGeom prst="rect">
            <a:avLst/>
          </a:prstGeom>
        </p:spPr>
        <p:txBody>
          <a:bodyPr wrap="square" lIns="0" tIns="0" rIns="0" bIns="0">
            <a:spAutoFit/>
          </a:bodyPr>
          <a:lstStyle/>
          <a:p>
            <a:pPr algn="ctr"/>
            <a:r>
              <a:rPr lang="en-GB" sz="2000" dirty="0" smtClean="0">
                <a:solidFill>
                  <a:srgbClr val="2C3841"/>
                </a:solidFill>
              </a:rPr>
              <a:t>Operate </a:t>
            </a:r>
            <a:r>
              <a:rPr lang="en-GB" sz="2000" b="1" dirty="0" smtClean="0">
                <a:solidFill>
                  <a:srgbClr val="2C3841"/>
                </a:solidFill>
              </a:rPr>
              <a:t>shared </a:t>
            </a:r>
            <a:r>
              <a:rPr lang="en-GB" sz="2000" b="1" dirty="0">
                <a:solidFill>
                  <a:srgbClr val="2C3841"/>
                </a:solidFill>
              </a:rPr>
              <a:t>digital infrastructure </a:t>
            </a:r>
            <a:r>
              <a:rPr lang="en-GB" sz="2000" dirty="0">
                <a:solidFill>
                  <a:srgbClr val="2C3841"/>
                </a:solidFill>
              </a:rPr>
              <a:t>and </a:t>
            </a:r>
            <a:r>
              <a:rPr lang="en-GB" sz="2000" b="1" dirty="0">
                <a:solidFill>
                  <a:srgbClr val="2C3841"/>
                </a:solidFill>
              </a:rPr>
              <a:t>services</a:t>
            </a:r>
          </a:p>
        </p:txBody>
      </p:sp>
      <p:sp>
        <p:nvSpPr>
          <p:cNvPr id="26" name="Rectangle 25"/>
          <p:cNvSpPr/>
          <p:nvPr/>
        </p:nvSpPr>
        <p:spPr>
          <a:xfrm>
            <a:off x="28995" y="2730901"/>
            <a:ext cx="3059158" cy="1231106"/>
          </a:xfrm>
          <a:prstGeom prst="rect">
            <a:avLst/>
          </a:prstGeom>
        </p:spPr>
        <p:txBody>
          <a:bodyPr wrap="square" lIns="0" tIns="0" rIns="0" bIns="0">
            <a:spAutoFit/>
          </a:bodyPr>
          <a:lstStyle/>
          <a:p>
            <a:pPr algn="ctr"/>
            <a:r>
              <a:rPr lang="en-GB" sz="2000" dirty="0" smtClean="0">
                <a:solidFill>
                  <a:srgbClr val="2C3841"/>
                </a:solidFill>
              </a:rPr>
              <a:t>Provide </a:t>
            </a:r>
            <a:r>
              <a:rPr lang="en-GB" sz="2000" dirty="0">
                <a:solidFill>
                  <a:srgbClr val="2C3841"/>
                </a:solidFill>
              </a:rPr>
              <a:t>trusted </a:t>
            </a:r>
            <a:r>
              <a:rPr lang="en-GB" sz="2000" b="1" dirty="0">
                <a:solidFill>
                  <a:srgbClr val="2C3841"/>
                </a:solidFill>
              </a:rPr>
              <a:t>advice</a:t>
            </a:r>
            <a:r>
              <a:rPr lang="en-GB" sz="2000" dirty="0">
                <a:solidFill>
                  <a:srgbClr val="2C3841"/>
                </a:solidFill>
              </a:rPr>
              <a:t> and </a:t>
            </a:r>
            <a:r>
              <a:rPr lang="en-GB" sz="2000" b="1" dirty="0">
                <a:solidFill>
                  <a:srgbClr val="2C3841"/>
                </a:solidFill>
              </a:rPr>
              <a:t>practical assistance </a:t>
            </a:r>
            <a:r>
              <a:rPr lang="en-GB" sz="2000" dirty="0">
                <a:solidFill>
                  <a:srgbClr val="2C3841"/>
                </a:solidFill>
              </a:rPr>
              <a:t>for universities, colleges and learning providers</a:t>
            </a:r>
          </a:p>
        </p:txBody>
      </p:sp>
      <p:sp>
        <p:nvSpPr>
          <p:cNvPr id="27" name="Oval 26"/>
          <p:cNvSpPr/>
          <p:nvPr/>
        </p:nvSpPr>
        <p:spPr>
          <a:xfrm>
            <a:off x="4292752" y="3067207"/>
            <a:ext cx="558495" cy="558495"/>
          </a:xfrm>
          <a:prstGeom prst="ellipse">
            <a:avLst/>
          </a:prstGeom>
          <a:solidFill>
            <a:srgbClr val="E95E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2"/>
              </a:solidFill>
            </a:endParaRPr>
          </a:p>
        </p:txBody>
      </p:sp>
      <p:sp>
        <p:nvSpPr>
          <p:cNvPr id="18" name="Rectangle 17"/>
          <p:cNvSpPr/>
          <p:nvPr/>
        </p:nvSpPr>
        <p:spPr>
          <a:xfrm>
            <a:off x="4292752" y="3225935"/>
            <a:ext cx="558496" cy="246221"/>
          </a:xfrm>
          <a:prstGeom prst="rect">
            <a:avLst/>
          </a:prstGeom>
        </p:spPr>
        <p:txBody>
          <a:bodyPr wrap="square" lIns="0" tIns="0" rIns="0" bIns="0">
            <a:spAutoFit/>
          </a:bodyPr>
          <a:lstStyle/>
          <a:p>
            <a:pPr algn="ctr"/>
            <a:r>
              <a:rPr lang="en-GB" sz="1600" dirty="0" smtClean="0">
                <a:solidFill>
                  <a:schemeClr val="bg1"/>
                </a:solidFill>
              </a:rPr>
              <a:t>We…</a:t>
            </a:r>
            <a:endParaRPr lang="en-US" sz="1600" dirty="0">
              <a:solidFill>
                <a:schemeClr val="bg1"/>
              </a:solidFill>
            </a:endParaRPr>
          </a:p>
        </p:txBody>
      </p:sp>
      <p:sp>
        <p:nvSpPr>
          <p:cNvPr id="37" name="Rectangle 36"/>
          <p:cNvSpPr/>
          <p:nvPr/>
        </p:nvSpPr>
        <p:spPr>
          <a:xfrm>
            <a:off x="2951269" y="3894563"/>
            <a:ext cx="3241464" cy="923330"/>
          </a:xfrm>
          <a:prstGeom prst="rect">
            <a:avLst/>
          </a:prstGeom>
        </p:spPr>
        <p:txBody>
          <a:bodyPr wrap="square" lIns="0" tIns="0" rIns="0" bIns="0">
            <a:spAutoFit/>
          </a:bodyPr>
          <a:lstStyle/>
          <a:p>
            <a:pPr algn="ctr"/>
            <a:r>
              <a:rPr lang="en-GB" sz="2000" dirty="0" smtClean="0">
                <a:solidFill>
                  <a:srgbClr val="2C3841"/>
                </a:solidFill>
              </a:rPr>
              <a:t>Negotiate </a:t>
            </a:r>
            <a:r>
              <a:rPr lang="en-GB" sz="2000" b="1" dirty="0">
                <a:solidFill>
                  <a:srgbClr val="2C3841"/>
                </a:solidFill>
              </a:rPr>
              <a:t>sector-wide deals </a:t>
            </a:r>
            <a:r>
              <a:rPr lang="en-GB" sz="2000" dirty="0">
                <a:solidFill>
                  <a:srgbClr val="2C3841"/>
                </a:solidFill>
              </a:rPr>
              <a:t>with IT vendors and commercial publishers</a:t>
            </a:r>
          </a:p>
        </p:txBody>
      </p:sp>
      <p:sp>
        <p:nvSpPr>
          <p:cNvPr id="2" name="Date Placeholder 1"/>
          <p:cNvSpPr>
            <a:spLocks noGrp="1"/>
          </p:cNvSpPr>
          <p:nvPr>
            <p:ph type="dt" sz="half" idx="10"/>
          </p:nvPr>
        </p:nvSpPr>
        <p:spPr/>
        <p:txBody>
          <a:bodyPr/>
          <a:lstStyle/>
          <a:p>
            <a:pPr>
              <a:defRPr/>
            </a:pPr>
            <a:r>
              <a:rPr lang="en-US" smtClean="0"/>
              <a:t>21/03/2017 </a:t>
            </a:r>
            <a:endParaRPr lang="en-GB" dirty="0"/>
          </a:p>
        </p:txBody>
      </p:sp>
      <p:sp>
        <p:nvSpPr>
          <p:cNvPr id="3" name="Footer Placeholder 2"/>
          <p:cNvSpPr>
            <a:spLocks noGrp="1"/>
          </p:cNvSpPr>
          <p:nvPr>
            <p:ph type="ftr" sz="quarter" idx="11"/>
          </p:nvPr>
        </p:nvSpPr>
        <p:spPr/>
        <p:txBody>
          <a:bodyPr/>
          <a:lstStyle/>
          <a:p>
            <a:pPr>
              <a:defRPr/>
            </a:pPr>
            <a:r>
              <a:rPr lang="en-GB" smtClean="0"/>
              <a:t>CARIST</a:t>
            </a:r>
            <a:endParaRPr lang="en-GB" dirty="0"/>
          </a:p>
        </p:txBody>
      </p:sp>
    </p:spTree>
    <p:extLst>
      <p:ext uri="{BB962C8B-B14F-4D97-AF65-F5344CB8AC3E}">
        <p14:creationId xmlns:p14="http://schemas.microsoft.com/office/powerpoint/2010/main" val="1735842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leads to mandates</a:t>
            </a:r>
            <a:endParaRPr lang="en-GB" dirty="0"/>
          </a:p>
        </p:txBody>
      </p:sp>
      <p:sp>
        <p:nvSpPr>
          <p:cNvPr id="3" name="Date Placeholder 2"/>
          <p:cNvSpPr>
            <a:spLocks noGrp="1"/>
          </p:cNvSpPr>
          <p:nvPr>
            <p:ph type="dt" sz="half" idx="10"/>
          </p:nvPr>
        </p:nvSpPr>
        <p:spPr/>
        <p:txBody>
          <a:bodyPr/>
          <a:lstStyle/>
          <a:p>
            <a:r>
              <a:rPr lang="en-US" smtClean="0"/>
              <a:t>21/03/2017 </a:t>
            </a:r>
            <a:endParaRPr lang="en-GB"/>
          </a:p>
        </p:txBody>
      </p:sp>
      <p:sp>
        <p:nvSpPr>
          <p:cNvPr id="4" name="Footer Placeholder 3"/>
          <p:cNvSpPr>
            <a:spLocks noGrp="1"/>
          </p:cNvSpPr>
          <p:nvPr>
            <p:ph type="ftr" sz="quarter" idx="11"/>
          </p:nvPr>
        </p:nvSpPr>
        <p:spPr/>
        <p:txBody>
          <a:bodyPr/>
          <a:lstStyle/>
          <a:p>
            <a:r>
              <a:rPr lang="en-GB" smtClean="0"/>
              <a:t>CARIST</a:t>
            </a:r>
            <a:endParaRPr lang="en-GB" dirty="0" smtClean="0"/>
          </a:p>
        </p:txBody>
      </p:sp>
      <p:sp>
        <p:nvSpPr>
          <p:cNvPr id="5" name="Slide Number Placeholder 4"/>
          <p:cNvSpPr>
            <a:spLocks noGrp="1"/>
          </p:cNvSpPr>
          <p:nvPr>
            <p:ph type="sldNum" sz="quarter" idx="12"/>
          </p:nvPr>
        </p:nvSpPr>
        <p:spPr/>
        <p:txBody>
          <a:bodyPr/>
          <a:lstStyle/>
          <a:p>
            <a:fld id="{F0A55F06-C352-544E-8237-6F33909C7E7A}" type="slidenum">
              <a:rPr lang="en-GB" smtClean="0"/>
              <a:t>20</a:t>
            </a:fld>
            <a:endParaRPr lang="en-GB"/>
          </a:p>
        </p:txBody>
      </p:sp>
      <p:sp>
        <p:nvSpPr>
          <p:cNvPr id="6" name="AutoShape 2" descr="https://lh5.googleusercontent.com/LZoQBDiWUlr8n2vMNXEBkjIk29B7XpBTxhWjB0dbrqlAKVvfDa7YSLBB-5lm82kVuSMZ7RSQcKgZ2_uwNl8nY6-KR40uZ6xYRqa-LPnE-XVU4oowruhTSqEqB73sxdOMAGil3IUd"/>
          <p:cNvSpPr>
            <a:spLocks noChangeAspect="1" noChangeArrowheads="1"/>
          </p:cNvSpPr>
          <p:nvPr/>
        </p:nvSpPr>
        <p:spPr bwMode="auto">
          <a:xfrm>
            <a:off x="130175" y="-1347788"/>
            <a:ext cx="5734050" cy="3286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52" y="588074"/>
            <a:ext cx="7131270" cy="4095103"/>
          </a:xfrm>
          <a:prstGeom prst="rect">
            <a:avLst/>
          </a:prstGeom>
        </p:spPr>
      </p:pic>
    </p:spTree>
    <p:extLst>
      <p:ext uri="{BB962C8B-B14F-4D97-AF65-F5344CB8AC3E}">
        <p14:creationId xmlns:p14="http://schemas.microsoft.com/office/powerpoint/2010/main" val="15983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Exchange</a:t>
            </a:r>
            <a:endParaRPr lang="en-GB" dirty="0"/>
          </a:p>
        </p:txBody>
      </p:sp>
      <p:sp>
        <p:nvSpPr>
          <p:cNvPr id="3" name="Date Placeholder 2"/>
          <p:cNvSpPr>
            <a:spLocks noGrp="1"/>
          </p:cNvSpPr>
          <p:nvPr>
            <p:ph type="dt" sz="half" idx="10"/>
          </p:nvPr>
        </p:nvSpPr>
        <p:spPr/>
        <p:txBody>
          <a:bodyPr/>
          <a:lstStyle/>
          <a:p>
            <a:r>
              <a:rPr lang="en-US" smtClean="0"/>
              <a:t>21/03/2017 </a:t>
            </a:r>
            <a:endParaRPr lang="en-GB"/>
          </a:p>
        </p:txBody>
      </p:sp>
      <p:sp>
        <p:nvSpPr>
          <p:cNvPr id="4" name="Footer Placeholder 3"/>
          <p:cNvSpPr>
            <a:spLocks noGrp="1"/>
          </p:cNvSpPr>
          <p:nvPr>
            <p:ph type="ftr" sz="quarter" idx="11"/>
          </p:nvPr>
        </p:nvSpPr>
        <p:spPr/>
        <p:txBody>
          <a:bodyPr/>
          <a:lstStyle/>
          <a:p>
            <a:r>
              <a:rPr lang="en-GB" smtClean="0"/>
              <a:t>CARIST</a:t>
            </a:r>
            <a:endParaRPr lang="en-GB"/>
          </a:p>
        </p:txBody>
      </p:sp>
      <p:sp>
        <p:nvSpPr>
          <p:cNvPr id="5" name="Slide Number Placeholder 4"/>
          <p:cNvSpPr>
            <a:spLocks noGrp="1"/>
          </p:cNvSpPr>
          <p:nvPr>
            <p:ph type="sldNum" sz="quarter" idx="12"/>
          </p:nvPr>
        </p:nvSpPr>
        <p:spPr/>
        <p:txBody>
          <a:bodyPr/>
          <a:lstStyle/>
          <a:p>
            <a:fld id="{F0A55F06-C352-544E-8237-6F33909C7E7A}" type="slidenum">
              <a:rPr lang="en-GB" smtClean="0"/>
              <a:t>21</a:t>
            </a:fld>
            <a:endParaRPr lang="en-GB"/>
          </a:p>
        </p:txBody>
      </p:sp>
      <p:pic>
        <p:nvPicPr>
          <p:cNvPr id="6" name="Picture 5"/>
          <p:cNvPicPr>
            <a:picLocks noChangeAspect="1"/>
          </p:cNvPicPr>
          <p:nvPr/>
        </p:nvPicPr>
        <p:blipFill>
          <a:blip r:embed="rId3"/>
          <a:stretch>
            <a:fillRect/>
          </a:stretch>
        </p:blipFill>
        <p:spPr>
          <a:xfrm>
            <a:off x="1092995" y="41239"/>
            <a:ext cx="4299480" cy="4912539"/>
          </a:xfrm>
          <a:prstGeom prst="rect">
            <a:avLst/>
          </a:prstGeom>
        </p:spPr>
      </p:pic>
      <p:pic>
        <p:nvPicPr>
          <p:cNvPr id="7" name="Picture 6"/>
          <p:cNvPicPr>
            <a:picLocks noChangeAspect="1"/>
          </p:cNvPicPr>
          <p:nvPr/>
        </p:nvPicPr>
        <p:blipFill>
          <a:blip r:embed="rId4"/>
          <a:stretch>
            <a:fillRect/>
          </a:stretch>
        </p:blipFill>
        <p:spPr>
          <a:xfrm>
            <a:off x="2209801" y="914608"/>
            <a:ext cx="4724400" cy="619125"/>
          </a:xfrm>
          <a:prstGeom prst="rect">
            <a:avLst/>
          </a:prstGeom>
        </p:spPr>
      </p:pic>
      <p:sp>
        <p:nvSpPr>
          <p:cNvPr id="8" name="TextBox 7"/>
          <p:cNvSpPr txBox="1"/>
          <p:nvPr/>
        </p:nvSpPr>
        <p:spPr>
          <a:xfrm>
            <a:off x="6981297" y="949360"/>
            <a:ext cx="1906411" cy="377402"/>
          </a:xfrm>
          <a:prstGeom prst="rect">
            <a:avLst/>
          </a:prstGeom>
          <a:noFill/>
        </p:spPr>
        <p:txBody>
          <a:bodyPr wrap="square" lIns="72000" tIns="36000" rIns="72000" bIns="36000" rtlCol="0" anchor="ctr" anchorCtr="0">
            <a:spAutoFit/>
          </a:bodyPr>
          <a:lstStyle/>
          <a:p>
            <a:pPr>
              <a:lnSpc>
                <a:spcPct val="99000"/>
              </a:lnSpc>
            </a:pPr>
            <a:r>
              <a:rPr lang="en-GB" sz="2000" dirty="0" smtClean="0"/>
              <a:t>&amp; CNRS!</a:t>
            </a:r>
          </a:p>
        </p:txBody>
      </p:sp>
      <p:sp>
        <p:nvSpPr>
          <p:cNvPr id="9" name="TextBox 8"/>
          <p:cNvSpPr txBox="1"/>
          <p:nvPr/>
        </p:nvSpPr>
        <p:spPr>
          <a:xfrm>
            <a:off x="5849937" y="4077658"/>
            <a:ext cx="2359026" cy="377402"/>
          </a:xfrm>
          <a:prstGeom prst="rect">
            <a:avLst/>
          </a:prstGeom>
          <a:noFill/>
        </p:spPr>
        <p:txBody>
          <a:bodyPr wrap="square" lIns="72000" tIns="36000" rIns="72000" bIns="36000" rtlCol="0" anchor="ctr" anchorCtr="0">
            <a:spAutoFit/>
          </a:bodyPr>
          <a:lstStyle/>
          <a:p>
            <a:pPr>
              <a:lnSpc>
                <a:spcPct val="99000"/>
              </a:lnSpc>
            </a:pPr>
            <a:r>
              <a:rPr lang="en-GB" sz="2000" dirty="0" smtClean="0"/>
              <a:t>Use cases</a:t>
            </a:r>
          </a:p>
        </p:txBody>
      </p:sp>
    </p:spTree>
    <p:extLst>
      <p:ext uri="{BB962C8B-B14F-4D97-AF65-F5344CB8AC3E}">
        <p14:creationId xmlns:p14="http://schemas.microsoft.com/office/powerpoint/2010/main" val="178663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Projects and Services to support </a:t>
            </a:r>
            <a:r>
              <a:rPr lang="en-GB" b="0" dirty="0" smtClean="0"/>
              <a:t>digital disruptive  innovation</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22</a:t>
            </a:fld>
            <a:endParaRPr lang="en-GB" noProof="0" dirty="0"/>
          </a:p>
        </p:txBody>
      </p:sp>
    </p:spTree>
    <p:extLst>
      <p:ext uri="{BB962C8B-B14F-4D97-AF65-F5344CB8AC3E}">
        <p14:creationId xmlns:p14="http://schemas.microsoft.com/office/powerpoint/2010/main" val="4177203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077341" y="156577"/>
            <a:ext cx="7951497" cy="447676"/>
          </a:xfrm>
        </p:spPr>
        <p:txBody>
          <a:bodyPr/>
          <a:lstStyle/>
          <a:p>
            <a:pPr algn="r"/>
            <a:r>
              <a:rPr lang="en-GB" altLang="en-US" dirty="0" smtClean="0"/>
              <a:t>Jisc OA services through an article lifecycle</a:t>
            </a:r>
          </a:p>
        </p:txBody>
      </p:sp>
      <p:sp>
        <p:nvSpPr>
          <p:cNvPr id="4" name="Date Placeholder 3"/>
          <p:cNvSpPr>
            <a:spLocks noGrp="1"/>
          </p:cNvSpPr>
          <p:nvPr>
            <p:ph type="dt" sz="quarter" idx="14"/>
          </p:nvPr>
        </p:nvSpPr>
        <p:spPr>
          <a:xfrm>
            <a:off x="8956800" y="251450"/>
            <a:ext cx="1920000" cy="138500"/>
          </a:xfrm>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31" indent="-285743" eaLnBrk="0" hangingPunct="0">
              <a:defRPr sz="1300">
                <a:solidFill>
                  <a:schemeClr val="tx1"/>
                </a:solidFill>
                <a:latin typeface="Corbel" panose="020B0503020204020204" pitchFamily="34" charset="0"/>
                <a:ea typeface="MS PGothic" panose="020B0600070205080204" pitchFamily="34" charset="-128"/>
              </a:defRPr>
            </a:lvl2pPr>
            <a:lvl3pPr marL="1142972" indent="-228594" eaLnBrk="0" hangingPunct="0">
              <a:defRPr sz="1300">
                <a:solidFill>
                  <a:schemeClr val="tx1"/>
                </a:solidFill>
                <a:latin typeface="Corbel" panose="020B0503020204020204" pitchFamily="34" charset="0"/>
                <a:ea typeface="MS PGothic" panose="020B0600070205080204" pitchFamily="34" charset="-128"/>
              </a:defRPr>
            </a:lvl3pPr>
            <a:lvl4pPr marL="1600160" indent="-228594" eaLnBrk="0" hangingPunct="0">
              <a:defRPr sz="1300">
                <a:solidFill>
                  <a:schemeClr val="tx1"/>
                </a:solidFill>
                <a:latin typeface="Corbel" panose="020B0503020204020204" pitchFamily="34" charset="0"/>
                <a:ea typeface="MS PGothic" panose="020B0600070205080204" pitchFamily="34" charset="-128"/>
              </a:defRPr>
            </a:lvl4pPr>
            <a:lvl5pPr marL="2057348" indent="-228594" eaLnBrk="0" hangingPunct="0">
              <a:defRPr sz="1300">
                <a:solidFill>
                  <a:schemeClr val="tx1"/>
                </a:solidFill>
                <a:latin typeface="Corbel" panose="020B0503020204020204" pitchFamily="34" charset="0"/>
                <a:ea typeface="MS PGothic" panose="020B0600070205080204" pitchFamily="34" charset="-128"/>
              </a:defRPr>
            </a:lvl5pPr>
            <a:lvl6pPr marL="2514537"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726"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8915"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103"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0F7E2F28-3796-41B0-A919-CA3DCB9913A3}" type="datetime1">
              <a:rPr lang="en-GB" altLang="en-US" sz="900">
                <a:solidFill>
                  <a:srgbClr val="9BA7A8"/>
                </a:solidFill>
              </a:rPr>
              <a:pPr eaLnBrk="1" hangingPunct="1"/>
              <a:t>27/03/2017</a:t>
            </a:fld>
            <a:endParaRPr lang="en-GB" altLang="en-US" sz="900">
              <a:solidFill>
                <a:srgbClr val="9BA7A8"/>
              </a:solidFill>
            </a:endParaRPr>
          </a:p>
        </p:txBody>
      </p:sp>
      <p:sp>
        <p:nvSpPr>
          <p:cNvPr id="5" name="Footer Placeholder 4"/>
          <p:cNvSpPr>
            <a:spLocks noGrp="1"/>
          </p:cNvSpPr>
          <p:nvPr>
            <p:ph type="ftr" sz="quarter" idx="15"/>
          </p:nvPr>
        </p:nvSpPr>
        <p:spPr/>
        <p:txBody>
          <a:bodyPr/>
          <a:lstStyle/>
          <a:p>
            <a:pPr>
              <a:defRPr/>
            </a:pPr>
            <a:r>
              <a:rPr lang="en-GB"/>
              <a:t>Title of presentation (Insert &gt; Header &amp; Footer &gt; Slide &gt; Footer &gt; Apply to all)</a:t>
            </a:r>
            <a:endParaRPr lang="en-GB" dirty="0"/>
          </a:p>
        </p:txBody>
      </p:sp>
      <p:sp>
        <p:nvSpPr>
          <p:cNvPr id="6" name="Slide Number Placeholder 5"/>
          <p:cNvSpPr>
            <a:spLocks noGrp="1"/>
          </p:cNvSpPr>
          <p:nvPr>
            <p:ph type="sldNum" sz="quarter" idx="16"/>
          </p:nvPr>
        </p:nvSpPr>
        <p:spPr>
          <a:xfrm>
            <a:off x="10876800" y="251450"/>
            <a:ext cx="657600" cy="138500"/>
          </a:xfrm>
        </p:spPr>
        <p:txBody>
          <a:bodyPr/>
          <a:lstStyle>
            <a:lvl1pPr eaLnBrk="0" hangingPunct="0">
              <a:defRPr sz="1300">
                <a:solidFill>
                  <a:schemeClr val="tx1"/>
                </a:solidFill>
                <a:latin typeface="Corbel" panose="020B0503020204020204" pitchFamily="34" charset="0"/>
                <a:ea typeface="MS PGothic" panose="020B0600070205080204" pitchFamily="34" charset="-128"/>
              </a:defRPr>
            </a:lvl1pPr>
            <a:lvl2pPr marL="742931" indent="-285743" eaLnBrk="0" hangingPunct="0">
              <a:defRPr sz="1300">
                <a:solidFill>
                  <a:schemeClr val="tx1"/>
                </a:solidFill>
                <a:latin typeface="Corbel" panose="020B0503020204020204" pitchFamily="34" charset="0"/>
                <a:ea typeface="MS PGothic" panose="020B0600070205080204" pitchFamily="34" charset="-128"/>
              </a:defRPr>
            </a:lvl2pPr>
            <a:lvl3pPr marL="1142972" indent="-228594" eaLnBrk="0" hangingPunct="0">
              <a:defRPr sz="1300">
                <a:solidFill>
                  <a:schemeClr val="tx1"/>
                </a:solidFill>
                <a:latin typeface="Corbel" panose="020B0503020204020204" pitchFamily="34" charset="0"/>
                <a:ea typeface="MS PGothic" panose="020B0600070205080204" pitchFamily="34" charset="-128"/>
              </a:defRPr>
            </a:lvl3pPr>
            <a:lvl4pPr marL="1600160" indent="-228594" eaLnBrk="0" hangingPunct="0">
              <a:defRPr sz="1300">
                <a:solidFill>
                  <a:schemeClr val="tx1"/>
                </a:solidFill>
                <a:latin typeface="Corbel" panose="020B0503020204020204" pitchFamily="34" charset="0"/>
                <a:ea typeface="MS PGothic" panose="020B0600070205080204" pitchFamily="34" charset="-128"/>
              </a:defRPr>
            </a:lvl4pPr>
            <a:lvl5pPr marL="2057348" indent="-228594" eaLnBrk="0" hangingPunct="0">
              <a:defRPr sz="1300">
                <a:solidFill>
                  <a:schemeClr val="tx1"/>
                </a:solidFill>
                <a:latin typeface="Corbel" panose="020B0503020204020204" pitchFamily="34" charset="0"/>
                <a:ea typeface="MS PGothic" panose="020B0600070205080204" pitchFamily="34" charset="-128"/>
              </a:defRPr>
            </a:lvl5pPr>
            <a:lvl6pPr marL="2514537"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6pPr>
            <a:lvl7pPr marL="2971726"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7pPr>
            <a:lvl8pPr marL="3428915"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8pPr>
            <a:lvl9pPr marL="3886103" indent="-228594" defTabSz="685783" eaLnBrk="0" fontAlgn="base" hangingPunct="0">
              <a:spcBef>
                <a:spcPct val="0"/>
              </a:spcBef>
              <a:spcAft>
                <a:spcPct val="0"/>
              </a:spcAft>
              <a:defRPr sz="1300">
                <a:solidFill>
                  <a:schemeClr val="tx1"/>
                </a:solidFill>
                <a:latin typeface="Corbel" panose="020B0503020204020204" pitchFamily="34" charset="0"/>
                <a:ea typeface="MS PGothic" panose="020B0600070205080204" pitchFamily="34" charset="-128"/>
              </a:defRPr>
            </a:lvl9pPr>
          </a:lstStyle>
          <a:p>
            <a:pPr eaLnBrk="1" hangingPunct="1"/>
            <a:fld id="{265A3F30-EA70-4FBB-9F06-A7E992894094}" type="slidenum">
              <a:rPr lang="en-GB" altLang="en-US" sz="900">
                <a:solidFill>
                  <a:srgbClr val="9BA7A8"/>
                </a:solidFill>
              </a:rPr>
              <a:pPr eaLnBrk="1" hangingPunct="1"/>
              <a:t>23</a:t>
            </a:fld>
            <a:endParaRPr lang="en-GB" altLang="en-US" sz="900">
              <a:solidFill>
                <a:srgbClr val="9BA7A8"/>
              </a:solidFill>
            </a:endParaRPr>
          </a:p>
        </p:txBody>
      </p:sp>
      <p:grpSp>
        <p:nvGrpSpPr>
          <p:cNvPr id="42" name="Group 41"/>
          <p:cNvGrpSpPr/>
          <p:nvPr/>
        </p:nvGrpSpPr>
        <p:grpSpPr>
          <a:xfrm>
            <a:off x="1552823" y="1303499"/>
            <a:ext cx="778998" cy="152349"/>
            <a:chOff x="1438761" y="1334595"/>
            <a:chExt cx="778998" cy="152348"/>
          </a:xfrm>
        </p:grpSpPr>
        <p:grpSp>
          <p:nvGrpSpPr>
            <p:cNvPr id="39" name="Group 38"/>
            <p:cNvGrpSpPr/>
            <p:nvPr/>
          </p:nvGrpSpPr>
          <p:grpSpPr>
            <a:xfrm>
              <a:off x="1438761" y="1343738"/>
              <a:ext cx="133350" cy="133350"/>
              <a:chOff x="1018300" y="3305175"/>
              <a:chExt cx="133350" cy="133350"/>
            </a:xfrm>
          </p:grpSpPr>
          <p:sp>
            <p:nvSpPr>
              <p:cNvPr id="40" name="Oval 39"/>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41" name="Oval 40"/>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11" name="TextBox 10"/>
            <p:cNvSpPr txBox="1"/>
            <p:nvPr/>
          </p:nvSpPr>
          <p:spPr>
            <a:xfrm>
              <a:off x="1634266" y="1334595"/>
              <a:ext cx="583493" cy="152348"/>
            </a:xfrm>
            <a:prstGeom prst="rect">
              <a:avLst/>
            </a:prstGeom>
            <a:noFill/>
          </p:spPr>
          <p:txBody>
            <a:bodyPr wrap="none" lIns="0" tIns="0" rIns="0" bIns="0" rtlCol="0" anchor="ctr" anchorCtr="0">
              <a:spAutoFit/>
            </a:bodyPr>
            <a:lstStyle/>
            <a:p>
              <a:pPr>
                <a:lnSpc>
                  <a:spcPct val="99000"/>
                </a:lnSpc>
              </a:pPr>
              <a:r>
                <a:rPr lang="en-GB" sz="1000" i="1" dirty="0"/>
                <a:t>Submission</a:t>
              </a:r>
            </a:p>
          </p:txBody>
        </p:sp>
      </p:grpSp>
      <p:grpSp>
        <p:nvGrpSpPr>
          <p:cNvPr id="44" name="Group 43"/>
          <p:cNvGrpSpPr/>
          <p:nvPr/>
        </p:nvGrpSpPr>
        <p:grpSpPr>
          <a:xfrm>
            <a:off x="3545566" y="1305879"/>
            <a:ext cx="787014" cy="152349"/>
            <a:chOff x="1438761" y="1334595"/>
            <a:chExt cx="787014" cy="152348"/>
          </a:xfrm>
        </p:grpSpPr>
        <p:grpSp>
          <p:nvGrpSpPr>
            <p:cNvPr id="45" name="Group 44"/>
            <p:cNvGrpSpPr/>
            <p:nvPr/>
          </p:nvGrpSpPr>
          <p:grpSpPr>
            <a:xfrm>
              <a:off x="1438761" y="1343738"/>
              <a:ext cx="133350" cy="133350"/>
              <a:chOff x="1018300" y="3305175"/>
              <a:chExt cx="133350" cy="133350"/>
            </a:xfrm>
          </p:grpSpPr>
          <p:sp>
            <p:nvSpPr>
              <p:cNvPr id="47" name="Oval 4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48" name="Oval 4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46" name="TextBox 45"/>
            <p:cNvSpPr txBox="1"/>
            <p:nvPr/>
          </p:nvSpPr>
          <p:spPr>
            <a:xfrm>
              <a:off x="1634266" y="1334595"/>
              <a:ext cx="591509" cy="152348"/>
            </a:xfrm>
            <a:prstGeom prst="rect">
              <a:avLst/>
            </a:prstGeom>
            <a:noFill/>
          </p:spPr>
          <p:txBody>
            <a:bodyPr wrap="none" lIns="0" tIns="0" rIns="0" bIns="0" rtlCol="0" anchor="ctr" anchorCtr="0">
              <a:spAutoFit/>
            </a:bodyPr>
            <a:lstStyle/>
            <a:p>
              <a:pPr>
                <a:lnSpc>
                  <a:spcPct val="99000"/>
                </a:lnSpc>
              </a:pPr>
              <a:r>
                <a:rPr lang="en-GB" sz="1000" i="1" dirty="0"/>
                <a:t>Acceptance</a:t>
              </a:r>
            </a:p>
          </p:txBody>
        </p:sp>
      </p:grpSp>
      <p:grpSp>
        <p:nvGrpSpPr>
          <p:cNvPr id="49" name="Group 48"/>
          <p:cNvGrpSpPr/>
          <p:nvPr/>
        </p:nvGrpSpPr>
        <p:grpSpPr>
          <a:xfrm>
            <a:off x="5550332" y="1308261"/>
            <a:ext cx="770984" cy="152349"/>
            <a:chOff x="1438761" y="1334595"/>
            <a:chExt cx="770984" cy="152348"/>
          </a:xfrm>
        </p:grpSpPr>
        <p:grpSp>
          <p:nvGrpSpPr>
            <p:cNvPr id="50" name="Group 49"/>
            <p:cNvGrpSpPr/>
            <p:nvPr/>
          </p:nvGrpSpPr>
          <p:grpSpPr>
            <a:xfrm>
              <a:off x="1438761" y="1343738"/>
              <a:ext cx="133350" cy="133350"/>
              <a:chOff x="1018300" y="3305175"/>
              <a:chExt cx="133350" cy="133350"/>
            </a:xfrm>
          </p:grpSpPr>
          <p:sp>
            <p:nvSpPr>
              <p:cNvPr id="52" name="Oval 5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53" name="Oval 5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51" name="TextBox 50"/>
            <p:cNvSpPr txBox="1"/>
            <p:nvPr/>
          </p:nvSpPr>
          <p:spPr>
            <a:xfrm>
              <a:off x="1634266" y="1334595"/>
              <a:ext cx="575479" cy="152348"/>
            </a:xfrm>
            <a:prstGeom prst="rect">
              <a:avLst/>
            </a:prstGeom>
            <a:noFill/>
          </p:spPr>
          <p:txBody>
            <a:bodyPr wrap="none" lIns="0" tIns="0" rIns="0" bIns="0" rtlCol="0" anchor="ctr" anchorCtr="0">
              <a:spAutoFit/>
            </a:bodyPr>
            <a:lstStyle/>
            <a:p>
              <a:pPr>
                <a:lnSpc>
                  <a:spcPct val="99000"/>
                </a:lnSpc>
              </a:pPr>
              <a:r>
                <a:rPr lang="en-GB" sz="1000" i="1" dirty="0"/>
                <a:t>Publication</a:t>
              </a:r>
            </a:p>
          </p:txBody>
        </p:sp>
      </p:grpSp>
      <p:grpSp>
        <p:nvGrpSpPr>
          <p:cNvPr id="54" name="Group 53"/>
          <p:cNvGrpSpPr/>
          <p:nvPr/>
        </p:nvGrpSpPr>
        <p:grpSpPr>
          <a:xfrm>
            <a:off x="7738643" y="1303499"/>
            <a:ext cx="387865" cy="152349"/>
            <a:chOff x="1438761" y="1334595"/>
            <a:chExt cx="387864" cy="152348"/>
          </a:xfrm>
        </p:grpSpPr>
        <p:grpSp>
          <p:nvGrpSpPr>
            <p:cNvPr id="55" name="Group 54"/>
            <p:cNvGrpSpPr/>
            <p:nvPr/>
          </p:nvGrpSpPr>
          <p:grpSpPr>
            <a:xfrm>
              <a:off x="1438761" y="1343738"/>
              <a:ext cx="133350" cy="133350"/>
              <a:chOff x="1018300" y="3305175"/>
              <a:chExt cx="133350" cy="133350"/>
            </a:xfrm>
          </p:grpSpPr>
          <p:sp>
            <p:nvSpPr>
              <p:cNvPr id="57" name="Oval 5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58" name="Oval 5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56" name="TextBox 55"/>
            <p:cNvSpPr txBox="1"/>
            <p:nvPr/>
          </p:nvSpPr>
          <p:spPr>
            <a:xfrm>
              <a:off x="1634266" y="1334595"/>
              <a:ext cx="192359" cy="152348"/>
            </a:xfrm>
            <a:prstGeom prst="rect">
              <a:avLst/>
            </a:prstGeom>
            <a:noFill/>
          </p:spPr>
          <p:txBody>
            <a:bodyPr wrap="none" lIns="0" tIns="0" rIns="0" bIns="0" rtlCol="0" anchor="ctr" anchorCtr="0">
              <a:spAutoFit/>
            </a:bodyPr>
            <a:lstStyle/>
            <a:p>
              <a:pPr>
                <a:lnSpc>
                  <a:spcPct val="99000"/>
                </a:lnSpc>
              </a:pPr>
              <a:r>
                <a:rPr lang="en-GB" sz="1000" i="1" dirty="0"/>
                <a:t>Use</a:t>
              </a:r>
            </a:p>
          </p:txBody>
        </p:sp>
      </p:grpSp>
      <p:grpSp>
        <p:nvGrpSpPr>
          <p:cNvPr id="3" name="Group 2"/>
          <p:cNvGrpSpPr/>
          <p:nvPr/>
        </p:nvGrpSpPr>
        <p:grpSpPr>
          <a:xfrm>
            <a:off x="1057517" y="3477779"/>
            <a:ext cx="765503" cy="304699"/>
            <a:chOff x="1203695" y="691034"/>
            <a:chExt cx="765503" cy="304699"/>
          </a:xfrm>
        </p:grpSpPr>
        <p:grpSp>
          <p:nvGrpSpPr>
            <p:cNvPr id="62" name="Group 61"/>
            <p:cNvGrpSpPr/>
            <p:nvPr/>
          </p:nvGrpSpPr>
          <p:grpSpPr>
            <a:xfrm>
              <a:off x="1203695" y="780401"/>
              <a:ext cx="125964" cy="125963"/>
              <a:chOff x="1018300" y="3305175"/>
              <a:chExt cx="133350" cy="133350"/>
            </a:xfrm>
          </p:grpSpPr>
          <p:sp>
            <p:nvSpPr>
              <p:cNvPr id="63" name="Oval 62"/>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64" name="Oval 63"/>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2" name="TextBox 1"/>
            <p:cNvSpPr txBox="1"/>
            <p:nvPr/>
          </p:nvSpPr>
          <p:spPr>
            <a:xfrm>
              <a:off x="1380932" y="691034"/>
              <a:ext cx="588266" cy="304699"/>
            </a:xfrm>
            <a:prstGeom prst="rect">
              <a:avLst/>
            </a:prstGeom>
            <a:noFill/>
          </p:spPr>
          <p:txBody>
            <a:bodyPr wrap="square" lIns="0" tIns="0" rIns="0" bIns="0" rtlCol="0" anchor="ctr" anchorCtr="0">
              <a:spAutoFit/>
            </a:bodyPr>
            <a:lstStyle/>
            <a:p>
              <a:pPr>
                <a:lnSpc>
                  <a:spcPct val="99000"/>
                </a:lnSpc>
              </a:pPr>
              <a:r>
                <a:rPr lang="en-GB" sz="1000" dirty="0"/>
                <a:t>SHERPA JULIET</a:t>
              </a:r>
            </a:p>
          </p:txBody>
        </p:sp>
      </p:grpSp>
      <p:grpSp>
        <p:nvGrpSpPr>
          <p:cNvPr id="60" name="Group 59"/>
          <p:cNvGrpSpPr/>
          <p:nvPr/>
        </p:nvGrpSpPr>
        <p:grpSpPr>
          <a:xfrm>
            <a:off x="1057517" y="2896172"/>
            <a:ext cx="765503" cy="304699"/>
            <a:chOff x="1203695" y="691034"/>
            <a:chExt cx="765503" cy="304699"/>
          </a:xfrm>
        </p:grpSpPr>
        <p:grpSp>
          <p:nvGrpSpPr>
            <p:cNvPr id="61" name="Group 60"/>
            <p:cNvGrpSpPr/>
            <p:nvPr/>
          </p:nvGrpSpPr>
          <p:grpSpPr>
            <a:xfrm>
              <a:off x="1203695" y="780401"/>
              <a:ext cx="125964" cy="125963"/>
              <a:chOff x="1018300" y="3305175"/>
              <a:chExt cx="133350" cy="133350"/>
            </a:xfrm>
          </p:grpSpPr>
          <p:sp>
            <p:nvSpPr>
              <p:cNvPr id="67" name="Oval 6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68" name="Oval 6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66" name="TextBox 65"/>
            <p:cNvSpPr txBox="1"/>
            <p:nvPr/>
          </p:nvSpPr>
          <p:spPr>
            <a:xfrm>
              <a:off x="1380932" y="691034"/>
              <a:ext cx="588266" cy="304699"/>
            </a:xfrm>
            <a:prstGeom prst="rect">
              <a:avLst/>
            </a:prstGeom>
            <a:noFill/>
          </p:spPr>
          <p:txBody>
            <a:bodyPr wrap="square" lIns="0" tIns="0" rIns="0" bIns="0" rtlCol="0" anchor="ctr" anchorCtr="0">
              <a:spAutoFit/>
            </a:bodyPr>
            <a:lstStyle/>
            <a:p>
              <a:pPr>
                <a:lnSpc>
                  <a:spcPct val="99000"/>
                </a:lnSpc>
              </a:pPr>
              <a:r>
                <a:rPr lang="en-GB" sz="1000" dirty="0"/>
                <a:t>SHERPA </a:t>
              </a:r>
              <a:r>
                <a:rPr lang="en-GB" sz="1000" dirty="0" err="1"/>
                <a:t>RoMEO</a:t>
              </a:r>
              <a:endParaRPr lang="en-GB" sz="1000" dirty="0"/>
            </a:p>
          </p:txBody>
        </p:sp>
      </p:grpSp>
      <p:grpSp>
        <p:nvGrpSpPr>
          <p:cNvPr id="69" name="Group 68"/>
          <p:cNvGrpSpPr/>
          <p:nvPr/>
        </p:nvGrpSpPr>
        <p:grpSpPr>
          <a:xfrm>
            <a:off x="2105656" y="3474667"/>
            <a:ext cx="836599" cy="304699"/>
            <a:chOff x="1203695" y="691033"/>
            <a:chExt cx="836599" cy="304699"/>
          </a:xfrm>
        </p:grpSpPr>
        <p:grpSp>
          <p:nvGrpSpPr>
            <p:cNvPr id="70" name="Group 69"/>
            <p:cNvGrpSpPr/>
            <p:nvPr/>
          </p:nvGrpSpPr>
          <p:grpSpPr>
            <a:xfrm>
              <a:off x="1203695" y="780401"/>
              <a:ext cx="125964" cy="125963"/>
              <a:chOff x="1018300" y="3305175"/>
              <a:chExt cx="133350" cy="133350"/>
            </a:xfrm>
          </p:grpSpPr>
          <p:sp>
            <p:nvSpPr>
              <p:cNvPr id="72" name="Oval 7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73" name="Oval 7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71" name="TextBox 70"/>
            <p:cNvSpPr txBox="1"/>
            <p:nvPr/>
          </p:nvSpPr>
          <p:spPr>
            <a:xfrm>
              <a:off x="1380932" y="691033"/>
              <a:ext cx="659362" cy="304699"/>
            </a:xfrm>
            <a:prstGeom prst="rect">
              <a:avLst/>
            </a:prstGeom>
            <a:noFill/>
          </p:spPr>
          <p:txBody>
            <a:bodyPr wrap="square" lIns="0" tIns="0" rIns="0" bIns="0" rtlCol="0" anchor="ctr" anchorCtr="0">
              <a:spAutoFit/>
            </a:bodyPr>
            <a:lstStyle/>
            <a:p>
              <a:pPr>
                <a:lnSpc>
                  <a:spcPct val="99000"/>
                </a:lnSpc>
              </a:pPr>
              <a:r>
                <a:rPr lang="en-GB" sz="1000" dirty="0"/>
                <a:t>SHERPA REF </a:t>
              </a:r>
              <a:r>
                <a:rPr lang="en-GB" sz="1000" baseline="30000" dirty="0" err="1"/>
                <a:t>R&amp;D:Beta</a:t>
              </a:r>
              <a:endParaRPr lang="en-GB" sz="1000" baseline="30000" dirty="0"/>
            </a:p>
          </p:txBody>
        </p:sp>
      </p:grpSp>
      <p:grpSp>
        <p:nvGrpSpPr>
          <p:cNvPr id="74" name="Group 73"/>
          <p:cNvGrpSpPr/>
          <p:nvPr/>
        </p:nvGrpSpPr>
        <p:grpSpPr>
          <a:xfrm>
            <a:off x="2105656" y="2896174"/>
            <a:ext cx="765503" cy="304699"/>
            <a:chOff x="1203695" y="691034"/>
            <a:chExt cx="765503" cy="304699"/>
          </a:xfrm>
        </p:grpSpPr>
        <p:grpSp>
          <p:nvGrpSpPr>
            <p:cNvPr id="75" name="Group 74"/>
            <p:cNvGrpSpPr/>
            <p:nvPr/>
          </p:nvGrpSpPr>
          <p:grpSpPr>
            <a:xfrm>
              <a:off x="1203695" y="780401"/>
              <a:ext cx="125964" cy="125963"/>
              <a:chOff x="1018300" y="3305175"/>
              <a:chExt cx="133350" cy="133350"/>
            </a:xfrm>
          </p:grpSpPr>
          <p:sp>
            <p:nvSpPr>
              <p:cNvPr id="77" name="Oval 7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78" name="Oval 7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76" name="TextBox 75"/>
            <p:cNvSpPr txBox="1"/>
            <p:nvPr/>
          </p:nvSpPr>
          <p:spPr>
            <a:xfrm>
              <a:off x="1380932" y="691034"/>
              <a:ext cx="588266" cy="304699"/>
            </a:xfrm>
            <a:prstGeom prst="rect">
              <a:avLst/>
            </a:prstGeom>
            <a:noFill/>
          </p:spPr>
          <p:txBody>
            <a:bodyPr wrap="square" lIns="0" tIns="0" rIns="0" bIns="0" rtlCol="0" anchor="ctr" anchorCtr="0">
              <a:spAutoFit/>
            </a:bodyPr>
            <a:lstStyle/>
            <a:p>
              <a:pPr>
                <a:lnSpc>
                  <a:spcPct val="99000"/>
                </a:lnSpc>
              </a:pPr>
              <a:r>
                <a:rPr lang="en-GB" sz="1000" dirty="0"/>
                <a:t>SHERPA Fact</a:t>
              </a:r>
            </a:p>
          </p:txBody>
        </p:sp>
      </p:grpSp>
      <p:grpSp>
        <p:nvGrpSpPr>
          <p:cNvPr id="79" name="Group 78"/>
          <p:cNvGrpSpPr/>
          <p:nvPr/>
        </p:nvGrpSpPr>
        <p:grpSpPr>
          <a:xfrm>
            <a:off x="3228441" y="2896171"/>
            <a:ext cx="771283" cy="304699"/>
            <a:chOff x="1203695" y="691034"/>
            <a:chExt cx="771283" cy="304699"/>
          </a:xfrm>
        </p:grpSpPr>
        <p:grpSp>
          <p:nvGrpSpPr>
            <p:cNvPr id="80" name="Group 79"/>
            <p:cNvGrpSpPr/>
            <p:nvPr/>
          </p:nvGrpSpPr>
          <p:grpSpPr>
            <a:xfrm>
              <a:off x="1203695" y="780401"/>
              <a:ext cx="125964" cy="125963"/>
              <a:chOff x="1018300" y="3305175"/>
              <a:chExt cx="133350" cy="133350"/>
            </a:xfrm>
          </p:grpSpPr>
          <p:sp>
            <p:nvSpPr>
              <p:cNvPr id="82" name="Oval 8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83" name="Oval 8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81" name="TextBox 80"/>
            <p:cNvSpPr txBox="1"/>
            <p:nvPr/>
          </p:nvSpPr>
          <p:spPr>
            <a:xfrm>
              <a:off x="1380932" y="691034"/>
              <a:ext cx="594046" cy="304699"/>
            </a:xfrm>
            <a:prstGeom prst="rect">
              <a:avLst/>
            </a:prstGeom>
            <a:noFill/>
          </p:spPr>
          <p:txBody>
            <a:bodyPr wrap="square" lIns="0" tIns="0" rIns="0" bIns="0" rtlCol="0" anchor="ctr" anchorCtr="0">
              <a:spAutoFit/>
            </a:bodyPr>
            <a:lstStyle/>
            <a:p>
              <a:pPr>
                <a:lnSpc>
                  <a:spcPct val="99000"/>
                </a:lnSpc>
              </a:pPr>
              <a:r>
                <a:rPr lang="en-GB" sz="1000" dirty="0"/>
                <a:t>Monitor UK </a:t>
              </a:r>
              <a:r>
                <a:rPr lang="en-GB" sz="1000" baseline="30000" dirty="0" err="1"/>
                <a:t>R&amp;D:Alpha</a:t>
              </a:r>
              <a:endParaRPr lang="en-GB" sz="1000" baseline="30000" dirty="0"/>
            </a:p>
          </p:txBody>
        </p:sp>
      </p:grpSp>
      <p:grpSp>
        <p:nvGrpSpPr>
          <p:cNvPr id="84" name="Group 83"/>
          <p:cNvGrpSpPr/>
          <p:nvPr/>
        </p:nvGrpSpPr>
        <p:grpSpPr>
          <a:xfrm>
            <a:off x="3228441" y="3462229"/>
            <a:ext cx="765503" cy="304699"/>
            <a:chOff x="1203695" y="691034"/>
            <a:chExt cx="765503" cy="304699"/>
          </a:xfrm>
        </p:grpSpPr>
        <p:grpSp>
          <p:nvGrpSpPr>
            <p:cNvPr id="85" name="Group 84"/>
            <p:cNvGrpSpPr/>
            <p:nvPr/>
          </p:nvGrpSpPr>
          <p:grpSpPr>
            <a:xfrm>
              <a:off x="1203695" y="780401"/>
              <a:ext cx="125964" cy="125963"/>
              <a:chOff x="1018300" y="3305175"/>
              <a:chExt cx="133350" cy="133350"/>
            </a:xfrm>
          </p:grpSpPr>
          <p:sp>
            <p:nvSpPr>
              <p:cNvPr id="87" name="Oval 8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88" name="Oval 8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86" name="TextBox 85"/>
            <p:cNvSpPr txBox="1"/>
            <p:nvPr/>
          </p:nvSpPr>
          <p:spPr>
            <a:xfrm>
              <a:off x="1380932" y="691034"/>
              <a:ext cx="588266" cy="304699"/>
            </a:xfrm>
            <a:prstGeom prst="rect">
              <a:avLst/>
            </a:prstGeom>
            <a:noFill/>
          </p:spPr>
          <p:txBody>
            <a:bodyPr wrap="square" lIns="0" tIns="0" rIns="0" bIns="0" rtlCol="0" anchor="ctr" anchorCtr="0">
              <a:spAutoFit/>
            </a:bodyPr>
            <a:lstStyle/>
            <a:p>
              <a:pPr>
                <a:lnSpc>
                  <a:spcPct val="99000"/>
                </a:lnSpc>
              </a:pPr>
              <a:r>
                <a:rPr lang="en-GB" sz="1000" dirty="0" err="1"/>
                <a:t>Jisc</a:t>
              </a:r>
              <a:r>
                <a:rPr lang="en-GB" sz="1000" dirty="0"/>
                <a:t> collections</a:t>
              </a:r>
            </a:p>
          </p:txBody>
        </p:sp>
      </p:grpSp>
      <p:grpSp>
        <p:nvGrpSpPr>
          <p:cNvPr id="89" name="Group 88"/>
          <p:cNvGrpSpPr/>
          <p:nvPr/>
        </p:nvGrpSpPr>
        <p:grpSpPr>
          <a:xfrm>
            <a:off x="4195715" y="3541510"/>
            <a:ext cx="811715" cy="152349"/>
            <a:chOff x="1203695" y="767208"/>
            <a:chExt cx="811715" cy="152349"/>
          </a:xfrm>
        </p:grpSpPr>
        <p:grpSp>
          <p:nvGrpSpPr>
            <p:cNvPr id="90" name="Group 89"/>
            <p:cNvGrpSpPr/>
            <p:nvPr/>
          </p:nvGrpSpPr>
          <p:grpSpPr>
            <a:xfrm>
              <a:off x="1203695" y="780401"/>
              <a:ext cx="125964" cy="125963"/>
              <a:chOff x="1018300" y="3305175"/>
              <a:chExt cx="133350" cy="133350"/>
            </a:xfrm>
          </p:grpSpPr>
          <p:sp>
            <p:nvSpPr>
              <p:cNvPr id="92" name="Oval 9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93" name="Oval 9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91" name="TextBox 90"/>
            <p:cNvSpPr txBox="1"/>
            <p:nvPr/>
          </p:nvSpPr>
          <p:spPr>
            <a:xfrm>
              <a:off x="1380932" y="767208"/>
              <a:ext cx="634478" cy="152349"/>
            </a:xfrm>
            <a:prstGeom prst="rect">
              <a:avLst/>
            </a:prstGeom>
            <a:noFill/>
          </p:spPr>
          <p:txBody>
            <a:bodyPr wrap="square" lIns="0" tIns="0" rIns="0" bIns="0" rtlCol="0" anchor="ctr" anchorCtr="0">
              <a:spAutoFit/>
            </a:bodyPr>
            <a:lstStyle/>
            <a:p>
              <a:pPr>
                <a:lnSpc>
                  <a:spcPct val="99000"/>
                </a:lnSpc>
              </a:pPr>
              <a:r>
                <a:rPr lang="en-GB" sz="1000" dirty="0" err="1"/>
                <a:t>OpenDOAR</a:t>
              </a:r>
              <a:endParaRPr lang="en-GB" sz="1000" dirty="0"/>
            </a:p>
          </p:txBody>
        </p:sp>
      </p:grpSp>
      <p:grpSp>
        <p:nvGrpSpPr>
          <p:cNvPr id="94" name="Group 93"/>
          <p:cNvGrpSpPr/>
          <p:nvPr/>
        </p:nvGrpSpPr>
        <p:grpSpPr>
          <a:xfrm>
            <a:off x="4519176" y="2896171"/>
            <a:ext cx="969428" cy="304699"/>
            <a:chOff x="1203695" y="691034"/>
            <a:chExt cx="969428" cy="304699"/>
          </a:xfrm>
        </p:grpSpPr>
        <p:grpSp>
          <p:nvGrpSpPr>
            <p:cNvPr id="95" name="Group 94"/>
            <p:cNvGrpSpPr/>
            <p:nvPr/>
          </p:nvGrpSpPr>
          <p:grpSpPr>
            <a:xfrm>
              <a:off x="1203695" y="780401"/>
              <a:ext cx="125964" cy="125963"/>
              <a:chOff x="1018300" y="3305175"/>
              <a:chExt cx="133350" cy="133350"/>
            </a:xfrm>
          </p:grpSpPr>
          <p:sp>
            <p:nvSpPr>
              <p:cNvPr id="97" name="Oval 9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98" name="Oval 9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96" name="TextBox 95"/>
            <p:cNvSpPr txBox="1"/>
            <p:nvPr/>
          </p:nvSpPr>
          <p:spPr>
            <a:xfrm>
              <a:off x="1380931" y="691034"/>
              <a:ext cx="792192" cy="304699"/>
            </a:xfrm>
            <a:prstGeom prst="rect">
              <a:avLst/>
            </a:prstGeom>
            <a:noFill/>
          </p:spPr>
          <p:txBody>
            <a:bodyPr wrap="square" lIns="0" tIns="0" rIns="0" bIns="0" rtlCol="0" anchor="ctr" anchorCtr="0">
              <a:spAutoFit/>
            </a:bodyPr>
            <a:lstStyle/>
            <a:p>
              <a:pPr>
                <a:lnSpc>
                  <a:spcPct val="99000"/>
                </a:lnSpc>
              </a:pPr>
              <a:r>
                <a:rPr lang="en-GB" sz="1000" dirty="0"/>
                <a:t>Publications Router </a:t>
              </a:r>
              <a:r>
                <a:rPr lang="en-GB" sz="1000" baseline="30000" dirty="0" err="1"/>
                <a:t>R&amp;D:Alpha</a:t>
              </a:r>
              <a:endParaRPr lang="en-GB" sz="1000" baseline="30000" dirty="0"/>
            </a:p>
          </p:txBody>
        </p:sp>
      </p:grpSp>
      <p:grpSp>
        <p:nvGrpSpPr>
          <p:cNvPr id="99" name="Group 98"/>
          <p:cNvGrpSpPr/>
          <p:nvPr/>
        </p:nvGrpSpPr>
        <p:grpSpPr>
          <a:xfrm>
            <a:off x="5529992" y="2896171"/>
            <a:ext cx="852149" cy="304699"/>
            <a:chOff x="1203695" y="691035"/>
            <a:chExt cx="852149" cy="304699"/>
          </a:xfrm>
        </p:grpSpPr>
        <p:grpSp>
          <p:nvGrpSpPr>
            <p:cNvPr id="100" name="Group 99"/>
            <p:cNvGrpSpPr/>
            <p:nvPr/>
          </p:nvGrpSpPr>
          <p:grpSpPr>
            <a:xfrm>
              <a:off x="1203695" y="780401"/>
              <a:ext cx="125964" cy="125963"/>
              <a:chOff x="1018300" y="3305175"/>
              <a:chExt cx="133350" cy="133350"/>
            </a:xfrm>
          </p:grpSpPr>
          <p:sp>
            <p:nvSpPr>
              <p:cNvPr id="102" name="Oval 10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03" name="Oval 10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101" name="TextBox 100"/>
            <p:cNvSpPr txBox="1"/>
            <p:nvPr/>
          </p:nvSpPr>
          <p:spPr>
            <a:xfrm>
              <a:off x="1380932" y="691035"/>
              <a:ext cx="674912" cy="304699"/>
            </a:xfrm>
            <a:prstGeom prst="rect">
              <a:avLst/>
            </a:prstGeom>
            <a:noFill/>
          </p:spPr>
          <p:txBody>
            <a:bodyPr wrap="square" lIns="0" tIns="0" rIns="0" bIns="0" rtlCol="0" anchor="ctr" anchorCtr="0">
              <a:spAutoFit/>
            </a:bodyPr>
            <a:lstStyle/>
            <a:p>
              <a:pPr>
                <a:lnSpc>
                  <a:spcPct val="99000"/>
                </a:lnSpc>
              </a:pPr>
              <a:r>
                <a:rPr lang="en-GB" sz="1000" dirty="0"/>
                <a:t>Monitor local </a:t>
              </a:r>
              <a:r>
                <a:rPr lang="en-GB" sz="1000" baseline="30000" dirty="0" err="1"/>
                <a:t>R&amp;D:Alpha</a:t>
              </a:r>
              <a:endParaRPr lang="en-GB" sz="1000" baseline="30000" dirty="0"/>
            </a:p>
          </p:txBody>
        </p:sp>
      </p:grpSp>
      <p:grpSp>
        <p:nvGrpSpPr>
          <p:cNvPr id="104" name="Group 103"/>
          <p:cNvGrpSpPr/>
          <p:nvPr/>
        </p:nvGrpSpPr>
        <p:grpSpPr>
          <a:xfrm>
            <a:off x="6189356" y="3544624"/>
            <a:ext cx="811715" cy="152349"/>
            <a:chOff x="1203695" y="767208"/>
            <a:chExt cx="811715" cy="152349"/>
          </a:xfrm>
        </p:grpSpPr>
        <p:grpSp>
          <p:nvGrpSpPr>
            <p:cNvPr id="105" name="Group 104"/>
            <p:cNvGrpSpPr/>
            <p:nvPr/>
          </p:nvGrpSpPr>
          <p:grpSpPr>
            <a:xfrm>
              <a:off x="1203695" y="780401"/>
              <a:ext cx="125964" cy="125963"/>
              <a:chOff x="1018300" y="3305175"/>
              <a:chExt cx="133350" cy="133350"/>
            </a:xfrm>
          </p:grpSpPr>
          <p:sp>
            <p:nvSpPr>
              <p:cNvPr id="107" name="Oval 10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08" name="Oval 10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106" name="TextBox 105"/>
            <p:cNvSpPr txBox="1"/>
            <p:nvPr/>
          </p:nvSpPr>
          <p:spPr>
            <a:xfrm>
              <a:off x="1380932" y="767208"/>
              <a:ext cx="634478" cy="152349"/>
            </a:xfrm>
            <a:prstGeom prst="rect">
              <a:avLst/>
            </a:prstGeom>
            <a:noFill/>
          </p:spPr>
          <p:txBody>
            <a:bodyPr wrap="square" lIns="0" tIns="0" rIns="0" bIns="0" rtlCol="0" anchor="ctr" anchorCtr="0">
              <a:spAutoFit/>
            </a:bodyPr>
            <a:lstStyle/>
            <a:p>
              <a:pPr>
                <a:lnSpc>
                  <a:spcPct val="99000"/>
                </a:lnSpc>
              </a:pPr>
              <a:r>
                <a:rPr lang="en-GB" sz="1000" dirty="0"/>
                <a:t>CORE</a:t>
              </a:r>
            </a:p>
          </p:txBody>
        </p:sp>
      </p:grpSp>
      <p:grpSp>
        <p:nvGrpSpPr>
          <p:cNvPr id="109" name="Group 108"/>
          <p:cNvGrpSpPr/>
          <p:nvPr/>
        </p:nvGrpSpPr>
        <p:grpSpPr>
          <a:xfrm>
            <a:off x="7498752" y="2970816"/>
            <a:ext cx="811715" cy="152349"/>
            <a:chOff x="1203695" y="767208"/>
            <a:chExt cx="811715" cy="152349"/>
          </a:xfrm>
        </p:grpSpPr>
        <p:grpSp>
          <p:nvGrpSpPr>
            <p:cNvPr id="110" name="Group 109"/>
            <p:cNvGrpSpPr/>
            <p:nvPr/>
          </p:nvGrpSpPr>
          <p:grpSpPr>
            <a:xfrm>
              <a:off x="1203695" y="780401"/>
              <a:ext cx="125964" cy="125963"/>
              <a:chOff x="1018300" y="3305175"/>
              <a:chExt cx="133350" cy="133350"/>
            </a:xfrm>
          </p:grpSpPr>
          <p:sp>
            <p:nvSpPr>
              <p:cNvPr id="112" name="Oval 11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13" name="Oval 11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111" name="TextBox 110"/>
            <p:cNvSpPr txBox="1"/>
            <p:nvPr/>
          </p:nvSpPr>
          <p:spPr>
            <a:xfrm>
              <a:off x="1380932" y="767208"/>
              <a:ext cx="634478" cy="152349"/>
            </a:xfrm>
            <a:prstGeom prst="rect">
              <a:avLst/>
            </a:prstGeom>
            <a:noFill/>
          </p:spPr>
          <p:txBody>
            <a:bodyPr wrap="square" lIns="0" tIns="0" rIns="0" bIns="0" rtlCol="0" anchor="ctr" anchorCtr="0">
              <a:spAutoFit/>
            </a:bodyPr>
            <a:lstStyle/>
            <a:p>
              <a:pPr>
                <a:lnSpc>
                  <a:spcPct val="99000"/>
                </a:lnSpc>
              </a:pPr>
              <a:r>
                <a:rPr lang="en-GB" sz="1000" dirty="0"/>
                <a:t>IRUS-UK</a:t>
              </a:r>
            </a:p>
          </p:txBody>
        </p:sp>
      </p:grpSp>
      <p:grpSp>
        <p:nvGrpSpPr>
          <p:cNvPr id="114" name="Group 113"/>
          <p:cNvGrpSpPr/>
          <p:nvPr/>
        </p:nvGrpSpPr>
        <p:grpSpPr>
          <a:xfrm>
            <a:off x="8142565" y="3543094"/>
            <a:ext cx="811715" cy="152349"/>
            <a:chOff x="1203695" y="767208"/>
            <a:chExt cx="811715" cy="152349"/>
          </a:xfrm>
        </p:grpSpPr>
        <p:grpSp>
          <p:nvGrpSpPr>
            <p:cNvPr id="115" name="Group 114"/>
            <p:cNvGrpSpPr/>
            <p:nvPr/>
          </p:nvGrpSpPr>
          <p:grpSpPr>
            <a:xfrm>
              <a:off x="1203695" y="780401"/>
              <a:ext cx="125964" cy="125963"/>
              <a:chOff x="1018300" y="3305175"/>
              <a:chExt cx="133350" cy="133350"/>
            </a:xfrm>
          </p:grpSpPr>
          <p:sp>
            <p:nvSpPr>
              <p:cNvPr id="117" name="Oval 11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18" name="Oval 11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116" name="TextBox 115"/>
            <p:cNvSpPr txBox="1"/>
            <p:nvPr/>
          </p:nvSpPr>
          <p:spPr>
            <a:xfrm>
              <a:off x="1380932" y="767208"/>
              <a:ext cx="634478" cy="152349"/>
            </a:xfrm>
            <a:prstGeom prst="rect">
              <a:avLst/>
            </a:prstGeom>
            <a:noFill/>
          </p:spPr>
          <p:txBody>
            <a:bodyPr wrap="square" lIns="0" tIns="0" rIns="0" bIns="0" rtlCol="0" anchor="ctr" anchorCtr="0">
              <a:spAutoFit/>
            </a:bodyPr>
            <a:lstStyle/>
            <a:p>
              <a:pPr>
                <a:lnSpc>
                  <a:spcPct val="99000"/>
                </a:lnSpc>
              </a:pPr>
              <a:r>
                <a:rPr lang="en-GB" sz="1000" dirty="0"/>
                <a:t>RIOXX</a:t>
              </a:r>
            </a:p>
          </p:txBody>
        </p:sp>
      </p:grpSp>
      <p:grpSp>
        <p:nvGrpSpPr>
          <p:cNvPr id="143" name="Group 142"/>
          <p:cNvGrpSpPr/>
          <p:nvPr/>
        </p:nvGrpSpPr>
        <p:grpSpPr>
          <a:xfrm>
            <a:off x="3171145" y="4137903"/>
            <a:ext cx="3454410" cy="152349"/>
            <a:chOff x="1438761" y="1334595"/>
            <a:chExt cx="3454410" cy="152348"/>
          </a:xfrm>
        </p:grpSpPr>
        <p:grpSp>
          <p:nvGrpSpPr>
            <p:cNvPr id="144" name="Group 143"/>
            <p:cNvGrpSpPr/>
            <p:nvPr/>
          </p:nvGrpSpPr>
          <p:grpSpPr>
            <a:xfrm>
              <a:off x="1438761" y="1343738"/>
              <a:ext cx="133350" cy="133350"/>
              <a:chOff x="1018300" y="3305175"/>
              <a:chExt cx="133350" cy="133350"/>
            </a:xfrm>
          </p:grpSpPr>
          <p:sp>
            <p:nvSpPr>
              <p:cNvPr id="146" name="Oval 145"/>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47" name="Oval 14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sp>
          <p:nvSpPr>
            <p:cNvPr id="145" name="TextBox 144"/>
            <p:cNvSpPr txBox="1"/>
            <p:nvPr/>
          </p:nvSpPr>
          <p:spPr>
            <a:xfrm>
              <a:off x="1634266" y="1334595"/>
              <a:ext cx="3258905" cy="152348"/>
            </a:xfrm>
            <a:prstGeom prst="rect">
              <a:avLst/>
            </a:prstGeom>
            <a:noFill/>
          </p:spPr>
          <p:txBody>
            <a:bodyPr wrap="none" lIns="0" tIns="0" rIns="0" bIns="0" rtlCol="0" anchor="ctr" anchorCtr="0">
              <a:spAutoFit/>
            </a:bodyPr>
            <a:lstStyle/>
            <a:p>
              <a:pPr>
                <a:lnSpc>
                  <a:spcPct val="99000"/>
                </a:lnSpc>
              </a:pPr>
              <a:r>
                <a:rPr lang="en-GB" sz="1000" i="1" dirty="0"/>
                <a:t>Guidance, consultancy, technical support, and OA good practice</a:t>
              </a:r>
            </a:p>
          </p:txBody>
        </p:sp>
      </p:grpSp>
      <p:grpSp>
        <p:nvGrpSpPr>
          <p:cNvPr id="132" name="Group 131"/>
          <p:cNvGrpSpPr/>
          <p:nvPr/>
        </p:nvGrpSpPr>
        <p:grpSpPr>
          <a:xfrm>
            <a:off x="211496" y="1534271"/>
            <a:ext cx="8708571" cy="2515217"/>
            <a:chOff x="211495" y="1534270"/>
            <a:chExt cx="8708571" cy="2515217"/>
          </a:xfrm>
        </p:grpSpPr>
        <p:cxnSp>
          <p:nvCxnSpPr>
            <p:cNvPr id="13" name="Straight Connector 12"/>
            <p:cNvCxnSpPr/>
            <p:nvPr/>
          </p:nvCxnSpPr>
          <p:spPr>
            <a:xfrm>
              <a:off x="957942"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942253"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939004"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929535"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920066"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50119" y="2557463"/>
              <a:ext cx="79509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14605" y="1843389"/>
              <a:ext cx="625149" cy="457048"/>
            </a:xfrm>
            <a:prstGeom prst="rect">
              <a:avLst/>
            </a:prstGeom>
            <a:noFill/>
          </p:spPr>
          <p:txBody>
            <a:bodyPr wrap="square" lIns="0" tIns="0" rIns="0" bIns="0" rtlCol="0" anchor="ctr" anchorCtr="0">
              <a:spAutoFit/>
            </a:bodyPr>
            <a:lstStyle/>
            <a:p>
              <a:pPr>
                <a:lnSpc>
                  <a:spcPct val="99000"/>
                </a:lnSpc>
              </a:pPr>
              <a:r>
                <a:rPr lang="en-GB" sz="1000" b="1" dirty="0">
                  <a:solidFill>
                    <a:schemeClr val="accent1"/>
                  </a:solidFill>
                </a:rPr>
                <a:t>Research publication lifecycle</a:t>
              </a:r>
            </a:p>
          </p:txBody>
        </p:sp>
        <p:sp>
          <p:nvSpPr>
            <p:cNvPr id="149" name="TextBox 148"/>
            <p:cNvSpPr txBox="1"/>
            <p:nvPr/>
          </p:nvSpPr>
          <p:spPr>
            <a:xfrm>
              <a:off x="211495" y="3160536"/>
              <a:ext cx="625149" cy="304699"/>
            </a:xfrm>
            <a:prstGeom prst="rect">
              <a:avLst/>
            </a:prstGeom>
            <a:noFill/>
          </p:spPr>
          <p:txBody>
            <a:bodyPr wrap="square" lIns="0" tIns="0" rIns="0" bIns="0" rtlCol="0" anchor="ctr" anchorCtr="0">
              <a:spAutoFit/>
            </a:bodyPr>
            <a:lstStyle/>
            <a:p>
              <a:pPr>
                <a:lnSpc>
                  <a:spcPct val="99000"/>
                </a:lnSpc>
              </a:pPr>
              <a:r>
                <a:rPr lang="en-GB" sz="1000" b="1" dirty="0" err="1">
                  <a:solidFill>
                    <a:schemeClr val="accent1"/>
                  </a:solidFill>
                </a:rPr>
                <a:t>Jisc</a:t>
              </a:r>
              <a:r>
                <a:rPr lang="en-GB" sz="1000" b="1" dirty="0">
                  <a:solidFill>
                    <a:schemeClr val="accent1"/>
                  </a:solidFill>
                </a:rPr>
                <a:t> services</a:t>
              </a:r>
            </a:p>
          </p:txBody>
        </p:sp>
        <p:sp>
          <p:nvSpPr>
            <p:cNvPr id="8" name="Isosceles Triangle 7"/>
            <p:cNvSpPr/>
            <p:nvPr/>
          </p:nvSpPr>
          <p:spPr>
            <a:xfrm rot="5400000">
              <a:off x="939942" y="2492120"/>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50" name="Isosceles Triangle 149"/>
            <p:cNvSpPr/>
            <p:nvPr/>
          </p:nvSpPr>
          <p:spPr>
            <a:xfrm rot="5400000">
              <a:off x="2903567" y="2492121"/>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51" name="Isosceles Triangle 150"/>
            <p:cNvSpPr/>
            <p:nvPr/>
          </p:nvSpPr>
          <p:spPr>
            <a:xfrm rot="5400000">
              <a:off x="4874402" y="2492121"/>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52" name="Isosceles Triangle 151"/>
            <p:cNvSpPr/>
            <p:nvPr/>
          </p:nvSpPr>
          <p:spPr>
            <a:xfrm rot="5400000">
              <a:off x="6885151" y="2492120"/>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43" name="Left Bracket 42"/>
            <p:cNvSpPr/>
            <p:nvPr/>
          </p:nvSpPr>
          <p:spPr>
            <a:xfrm rot="16200000" flipV="1">
              <a:off x="4901681" y="31103"/>
              <a:ext cx="68425" cy="7968344"/>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58" name="Left Bracket 157"/>
            <p:cNvSpPr/>
            <p:nvPr/>
          </p:nvSpPr>
          <p:spPr>
            <a:xfrm rot="5400000">
              <a:off x="1905467"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59" name="Left Bracket 158"/>
            <p:cNvSpPr/>
            <p:nvPr/>
          </p:nvSpPr>
          <p:spPr>
            <a:xfrm rot="5400000">
              <a:off x="3902218"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60" name="Left Bracket 159"/>
            <p:cNvSpPr/>
            <p:nvPr/>
          </p:nvSpPr>
          <p:spPr>
            <a:xfrm rot="5400000">
              <a:off x="5898969"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sp>
          <p:nvSpPr>
            <p:cNvPr id="161" name="Left Bracket 160"/>
            <p:cNvSpPr/>
            <p:nvPr/>
          </p:nvSpPr>
          <p:spPr>
            <a:xfrm rot="5400000">
              <a:off x="7895721"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grpSp>
      <p:grpSp>
        <p:nvGrpSpPr>
          <p:cNvPr id="17410" name="Group 17409"/>
          <p:cNvGrpSpPr/>
          <p:nvPr/>
        </p:nvGrpSpPr>
        <p:grpSpPr>
          <a:xfrm>
            <a:off x="5287349" y="1692001"/>
            <a:ext cx="625149" cy="952449"/>
            <a:chOff x="5287348" y="1692002"/>
            <a:chExt cx="625149" cy="952449"/>
          </a:xfrm>
        </p:grpSpPr>
        <p:sp>
          <p:nvSpPr>
            <p:cNvPr id="139" name="TextBox 138"/>
            <p:cNvSpPr txBox="1"/>
            <p:nvPr/>
          </p:nvSpPr>
          <p:spPr>
            <a:xfrm>
              <a:off x="5287348" y="1692002"/>
              <a:ext cx="625149" cy="304699"/>
            </a:xfrm>
            <a:prstGeom prst="rect">
              <a:avLst/>
            </a:prstGeom>
            <a:noFill/>
          </p:spPr>
          <p:txBody>
            <a:bodyPr wrap="square" lIns="0" tIns="0" rIns="0" bIns="0" rtlCol="0" anchor="ctr" anchorCtr="0">
              <a:spAutoFit/>
            </a:bodyPr>
            <a:lstStyle/>
            <a:p>
              <a:pPr algn="ctr">
                <a:lnSpc>
                  <a:spcPct val="99000"/>
                </a:lnSpc>
              </a:pPr>
              <a:r>
                <a:rPr lang="en-GB" sz="1000" dirty="0"/>
                <a:t>Report on compliance</a:t>
              </a:r>
            </a:p>
          </p:txBody>
        </p:sp>
        <p:cxnSp>
          <p:nvCxnSpPr>
            <p:cNvPr id="165" name="Straight Connector 164"/>
            <p:cNvCxnSpPr/>
            <p:nvPr/>
          </p:nvCxnSpPr>
          <p:spPr>
            <a:xfrm>
              <a:off x="5599922"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504316" y="2469502"/>
              <a:ext cx="174949" cy="174949"/>
              <a:chOff x="1018300" y="3305175"/>
              <a:chExt cx="133350" cy="133350"/>
            </a:xfrm>
          </p:grpSpPr>
          <p:sp>
            <p:nvSpPr>
              <p:cNvPr id="28" name="Oval 27"/>
              <p:cNvSpPr/>
              <p:nvPr/>
            </p:nvSpPr>
            <p:spPr>
              <a:xfrm>
                <a:off x="1018300" y="3305175"/>
                <a:ext cx="133350" cy="133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29" name="Oval 28"/>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7408" name="Group 17407"/>
          <p:cNvGrpSpPr/>
          <p:nvPr/>
        </p:nvGrpSpPr>
        <p:grpSpPr>
          <a:xfrm>
            <a:off x="3959291" y="1692001"/>
            <a:ext cx="625149" cy="949339"/>
            <a:chOff x="3959291" y="1692002"/>
            <a:chExt cx="625149" cy="949339"/>
          </a:xfrm>
        </p:grpSpPr>
        <p:sp>
          <p:nvSpPr>
            <p:cNvPr id="138" name="TextBox 137"/>
            <p:cNvSpPr txBox="1"/>
            <p:nvPr/>
          </p:nvSpPr>
          <p:spPr>
            <a:xfrm>
              <a:off x="3959291" y="1692002"/>
              <a:ext cx="625149" cy="304699"/>
            </a:xfrm>
            <a:prstGeom prst="rect">
              <a:avLst/>
            </a:prstGeom>
            <a:noFill/>
          </p:spPr>
          <p:txBody>
            <a:bodyPr wrap="square" lIns="0" tIns="0" rIns="0" bIns="0" rtlCol="0" anchor="ctr" anchorCtr="0">
              <a:spAutoFit/>
            </a:bodyPr>
            <a:lstStyle/>
            <a:p>
              <a:pPr algn="ctr">
                <a:lnSpc>
                  <a:spcPct val="99000"/>
                </a:lnSpc>
              </a:pPr>
              <a:r>
                <a:rPr lang="en-GB" sz="1000" dirty="0"/>
                <a:t>Deposit in repository</a:t>
              </a:r>
            </a:p>
          </p:txBody>
        </p:sp>
        <p:cxnSp>
          <p:nvCxnSpPr>
            <p:cNvPr id="164" name="Straight Connector 163"/>
            <p:cNvCxnSpPr/>
            <p:nvPr/>
          </p:nvCxnSpPr>
          <p:spPr>
            <a:xfrm>
              <a:off x="4271865"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184391" y="2466392"/>
              <a:ext cx="174949" cy="174949"/>
              <a:chOff x="1018300" y="3305175"/>
              <a:chExt cx="133350" cy="133350"/>
            </a:xfrm>
          </p:grpSpPr>
          <p:sp>
            <p:nvSpPr>
              <p:cNvPr id="25" name="Oval 24"/>
              <p:cNvSpPr/>
              <p:nvPr/>
            </p:nvSpPr>
            <p:spPr>
              <a:xfrm>
                <a:off x="1018300" y="3305175"/>
                <a:ext cx="133350" cy="13335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26" name="Oval 25"/>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57" name="Group 156"/>
          <p:cNvGrpSpPr/>
          <p:nvPr/>
        </p:nvGrpSpPr>
        <p:grpSpPr>
          <a:xfrm>
            <a:off x="3303038" y="1692004"/>
            <a:ext cx="625149" cy="952448"/>
            <a:chOff x="3303037" y="1692003"/>
            <a:chExt cx="625149" cy="952448"/>
          </a:xfrm>
        </p:grpSpPr>
        <p:sp>
          <p:nvSpPr>
            <p:cNvPr id="137" name="TextBox 136"/>
            <p:cNvSpPr txBox="1"/>
            <p:nvPr/>
          </p:nvSpPr>
          <p:spPr>
            <a:xfrm>
              <a:off x="3303037" y="1692003"/>
              <a:ext cx="625149" cy="304699"/>
            </a:xfrm>
            <a:prstGeom prst="rect">
              <a:avLst/>
            </a:prstGeom>
            <a:noFill/>
          </p:spPr>
          <p:txBody>
            <a:bodyPr wrap="square" lIns="0" tIns="0" rIns="0" bIns="0" rtlCol="0" anchor="ctr" anchorCtr="0">
              <a:spAutoFit/>
            </a:bodyPr>
            <a:lstStyle/>
            <a:p>
              <a:pPr algn="ctr">
                <a:lnSpc>
                  <a:spcPct val="99000"/>
                </a:lnSpc>
              </a:pPr>
              <a:r>
                <a:rPr lang="en-GB" sz="1000" dirty="0"/>
                <a:t>Manage costs</a:t>
              </a:r>
            </a:p>
          </p:txBody>
        </p:sp>
        <p:cxnSp>
          <p:nvCxnSpPr>
            <p:cNvPr id="163" name="Straight Connector 162"/>
            <p:cNvCxnSpPr/>
            <p:nvPr/>
          </p:nvCxnSpPr>
          <p:spPr>
            <a:xfrm>
              <a:off x="3615611"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528137" y="2469502"/>
              <a:ext cx="174949" cy="174949"/>
              <a:chOff x="1018300" y="3305175"/>
              <a:chExt cx="133350" cy="133350"/>
            </a:xfrm>
          </p:grpSpPr>
          <p:sp>
            <p:nvSpPr>
              <p:cNvPr id="22" name="Oval 21"/>
              <p:cNvSpPr/>
              <p:nvPr/>
            </p:nvSpPr>
            <p:spPr>
              <a:xfrm>
                <a:off x="1018300" y="3305175"/>
                <a:ext cx="133350" cy="13335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23" name="Oval 2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35" name="Group 134"/>
          <p:cNvGrpSpPr/>
          <p:nvPr/>
        </p:nvGrpSpPr>
        <p:grpSpPr>
          <a:xfrm>
            <a:off x="1974980" y="1692002"/>
            <a:ext cx="625149" cy="949339"/>
            <a:chOff x="1974980" y="1692002"/>
            <a:chExt cx="625149" cy="949339"/>
          </a:xfrm>
        </p:grpSpPr>
        <p:sp>
          <p:nvSpPr>
            <p:cNvPr id="136" name="TextBox 135"/>
            <p:cNvSpPr txBox="1"/>
            <p:nvPr/>
          </p:nvSpPr>
          <p:spPr>
            <a:xfrm>
              <a:off x="1974980" y="1692002"/>
              <a:ext cx="625149" cy="304699"/>
            </a:xfrm>
            <a:prstGeom prst="rect">
              <a:avLst/>
            </a:prstGeom>
            <a:noFill/>
          </p:spPr>
          <p:txBody>
            <a:bodyPr wrap="square" lIns="0" tIns="0" rIns="0" bIns="0" rtlCol="0" anchor="ctr" anchorCtr="0">
              <a:spAutoFit/>
            </a:bodyPr>
            <a:lstStyle/>
            <a:p>
              <a:pPr algn="ctr">
                <a:lnSpc>
                  <a:spcPct val="99000"/>
                </a:lnSpc>
              </a:pPr>
              <a:r>
                <a:rPr lang="en-GB" sz="1000" dirty="0"/>
                <a:t>Check compliance</a:t>
              </a:r>
            </a:p>
          </p:txBody>
        </p:sp>
        <p:cxnSp>
          <p:nvCxnSpPr>
            <p:cNvPr id="162" name="Straight Connector 161"/>
            <p:cNvCxnSpPr/>
            <p:nvPr/>
          </p:nvCxnSpPr>
          <p:spPr>
            <a:xfrm>
              <a:off x="228755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200080" y="2466392"/>
              <a:ext cx="174949" cy="174949"/>
              <a:chOff x="1018300" y="3305175"/>
              <a:chExt cx="133350" cy="133350"/>
            </a:xfrm>
          </p:grpSpPr>
          <p:sp>
            <p:nvSpPr>
              <p:cNvPr id="19" name="Oval 18"/>
              <p:cNvSpPr/>
              <p:nvPr/>
            </p:nvSpPr>
            <p:spPr>
              <a:xfrm>
                <a:off x="1018300" y="3305175"/>
                <a:ext cx="133350" cy="13335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20" name="Oval 19"/>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34" name="Group 133"/>
          <p:cNvGrpSpPr/>
          <p:nvPr/>
        </p:nvGrpSpPr>
        <p:grpSpPr>
          <a:xfrm>
            <a:off x="1331170" y="1692004"/>
            <a:ext cx="588266" cy="952448"/>
            <a:chOff x="1331170" y="1692003"/>
            <a:chExt cx="588266" cy="952448"/>
          </a:xfrm>
        </p:grpSpPr>
        <p:cxnSp>
          <p:nvCxnSpPr>
            <p:cNvPr id="65" name="Straight Connector 64"/>
            <p:cNvCxnSpPr/>
            <p:nvPr/>
          </p:nvCxnSpPr>
          <p:spPr>
            <a:xfrm>
              <a:off x="1625303"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331170" y="1692003"/>
              <a:ext cx="588266" cy="304699"/>
            </a:xfrm>
            <a:prstGeom prst="rect">
              <a:avLst/>
            </a:prstGeom>
            <a:noFill/>
          </p:spPr>
          <p:txBody>
            <a:bodyPr wrap="square" lIns="0" tIns="0" rIns="0" bIns="0" rtlCol="0" anchor="ctr" anchorCtr="0">
              <a:spAutoFit/>
            </a:bodyPr>
            <a:lstStyle/>
            <a:p>
              <a:pPr algn="ctr">
                <a:lnSpc>
                  <a:spcPct val="99000"/>
                </a:lnSpc>
              </a:pPr>
              <a:r>
                <a:rPr lang="en-GB" sz="1000" dirty="0"/>
                <a:t>Select Journal</a:t>
              </a:r>
            </a:p>
          </p:txBody>
        </p:sp>
        <p:grpSp>
          <p:nvGrpSpPr>
            <p:cNvPr id="15" name="Group 14"/>
            <p:cNvGrpSpPr/>
            <p:nvPr/>
          </p:nvGrpSpPr>
          <p:grpSpPr>
            <a:xfrm>
              <a:off x="1537829" y="2469502"/>
              <a:ext cx="174949" cy="174949"/>
              <a:chOff x="1018300" y="3305175"/>
              <a:chExt cx="133350" cy="133350"/>
            </a:xfrm>
          </p:grpSpPr>
          <p:sp>
            <p:nvSpPr>
              <p:cNvPr id="16" name="Oval 15"/>
              <p:cNvSpPr/>
              <p:nvPr/>
            </p:nvSpPr>
            <p:spPr>
              <a:xfrm>
                <a:off x="1018300" y="3305175"/>
                <a:ext cx="133350" cy="13335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7" name="Oval 1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7411" name="Group 17410"/>
          <p:cNvGrpSpPr/>
          <p:nvPr/>
        </p:nvGrpSpPr>
        <p:grpSpPr>
          <a:xfrm>
            <a:off x="5937380" y="1692002"/>
            <a:ext cx="625149" cy="955559"/>
            <a:chOff x="5937380" y="1692002"/>
            <a:chExt cx="625149" cy="955559"/>
          </a:xfrm>
        </p:grpSpPr>
        <p:sp>
          <p:nvSpPr>
            <p:cNvPr id="140" name="TextBox 139"/>
            <p:cNvSpPr txBox="1"/>
            <p:nvPr/>
          </p:nvSpPr>
          <p:spPr>
            <a:xfrm>
              <a:off x="5937380" y="1692002"/>
              <a:ext cx="625149" cy="304699"/>
            </a:xfrm>
            <a:prstGeom prst="rect">
              <a:avLst/>
            </a:prstGeom>
            <a:noFill/>
          </p:spPr>
          <p:txBody>
            <a:bodyPr wrap="square" lIns="0" tIns="0" rIns="0" bIns="0" rtlCol="0" anchor="ctr" anchorCtr="0">
              <a:spAutoFit/>
            </a:bodyPr>
            <a:lstStyle/>
            <a:p>
              <a:pPr algn="ctr">
                <a:lnSpc>
                  <a:spcPct val="99000"/>
                </a:lnSpc>
              </a:pPr>
              <a:r>
                <a:rPr lang="en-GB" sz="1000" dirty="0"/>
                <a:t>Maximise impact</a:t>
              </a:r>
            </a:p>
          </p:txBody>
        </p:sp>
        <p:cxnSp>
          <p:nvCxnSpPr>
            <p:cNvPr id="166" name="Straight Connector 165"/>
            <p:cNvCxnSpPr/>
            <p:nvPr/>
          </p:nvCxnSpPr>
          <p:spPr>
            <a:xfrm>
              <a:off x="624995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162480" y="2472612"/>
              <a:ext cx="174949" cy="174949"/>
              <a:chOff x="1018300" y="3305175"/>
              <a:chExt cx="133350" cy="133350"/>
            </a:xfrm>
          </p:grpSpPr>
          <p:sp>
            <p:nvSpPr>
              <p:cNvPr id="123" name="Oval 122"/>
              <p:cNvSpPr/>
              <p:nvPr/>
            </p:nvSpPr>
            <p:spPr>
              <a:xfrm>
                <a:off x="1018300" y="3305175"/>
                <a:ext cx="133350" cy="13335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24" name="Oval 123"/>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7412" name="Group 17411"/>
          <p:cNvGrpSpPr/>
          <p:nvPr/>
        </p:nvGrpSpPr>
        <p:grpSpPr>
          <a:xfrm>
            <a:off x="7259218" y="1692004"/>
            <a:ext cx="625149" cy="952448"/>
            <a:chOff x="7259217" y="1692003"/>
            <a:chExt cx="625149" cy="952448"/>
          </a:xfrm>
        </p:grpSpPr>
        <p:sp>
          <p:nvSpPr>
            <p:cNvPr id="141" name="TextBox 140"/>
            <p:cNvSpPr txBox="1"/>
            <p:nvPr/>
          </p:nvSpPr>
          <p:spPr>
            <a:xfrm>
              <a:off x="7259217" y="1692003"/>
              <a:ext cx="625149" cy="304699"/>
            </a:xfrm>
            <a:prstGeom prst="rect">
              <a:avLst/>
            </a:prstGeom>
            <a:noFill/>
          </p:spPr>
          <p:txBody>
            <a:bodyPr wrap="square" lIns="0" tIns="0" rIns="0" bIns="0" rtlCol="0" anchor="ctr" anchorCtr="0">
              <a:spAutoFit/>
            </a:bodyPr>
            <a:lstStyle/>
            <a:p>
              <a:pPr algn="ctr">
                <a:lnSpc>
                  <a:spcPct val="99000"/>
                </a:lnSpc>
              </a:pPr>
              <a:r>
                <a:rPr lang="en-GB" sz="1000" dirty="0"/>
                <a:t>Record impact</a:t>
              </a:r>
            </a:p>
          </p:txBody>
        </p:sp>
        <p:cxnSp>
          <p:nvCxnSpPr>
            <p:cNvPr id="167" name="Straight Connector 166"/>
            <p:cNvCxnSpPr/>
            <p:nvPr/>
          </p:nvCxnSpPr>
          <p:spPr>
            <a:xfrm>
              <a:off x="7571791"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484317" y="2469502"/>
              <a:ext cx="174949" cy="174949"/>
              <a:chOff x="1018300" y="3305175"/>
              <a:chExt cx="133350" cy="133350"/>
            </a:xfrm>
          </p:grpSpPr>
          <p:sp>
            <p:nvSpPr>
              <p:cNvPr id="126" name="Oval 125"/>
              <p:cNvSpPr/>
              <p:nvPr/>
            </p:nvSpPr>
            <p:spPr>
              <a:xfrm>
                <a:off x="1018300" y="3305175"/>
                <a:ext cx="133350" cy="13335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27" name="Oval 12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grpSp>
        <p:nvGrpSpPr>
          <p:cNvPr id="17413" name="Group 17412"/>
          <p:cNvGrpSpPr/>
          <p:nvPr/>
        </p:nvGrpSpPr>
        <p:grpSpPr>
          <a:xfrm>
            <a:off x="7921691" y="1842545"/>
            <a:ext cx="625149" cy="805018"/>
            <a:chOff x="7921690" y="1842544"/>
            <a:chExt cx="625149" cy="805017"/>
          </a:xfrm>
        </p:grpSpPr>
        <p:sp>
          <p:nvSpPr>
            <p:cNvPr id="142" name="TextBox 141"/>
            <p:cNvSpPr txBox="1"/>
            <p:nvPr/>
          </p:nvSpPr>
          <p:spPr>
            <a:xfrm>
              <a:off x="7921690" y="1842544"/>
              <a:ext cx="625149" cy="152349"/>
            </a:xfrm>
            <a:prstGeom prst="rect">
              <a:avLst/>
            </a:prstGeom>
            <a:noFill/>
          </p:spPr>
          <p:txBody>
            <a:bodyPr wrap="square" lIns="0" tIns="0" rIns="0" bIns="0" rtlCol="0" anchor="ctr" anchorCtr="0">
              <a:spAutoFit/>
            </a:bodyPr>
            <a:lstStyle/>
            <a:p>
              <a:pPr algn="ctr">
                <a:lnSpc>
                  <a:spcPct val="99000"/>
                </a:lnSpc>
              </a:pPr>
              <a:r>
                <a:rPr lang="en-GB" sz="1000" dirty="0"/>
                <a:t>Report</a:t>
              </a:r>
            </a:p>
          </p:txBody>
        </p:sp>
        <p:cxnSp>
          <p:nvCxnSpPr>
            <p:cNvPr id="168" name="Straight Connector 167"/>
            <p:cNvCxnSpPr/>
            <p:nvPr/>
          </p:nvCxnSpPr>
          <p:spPr>
            <a:xfrm>
              <a:off x="823426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8146790" y="2472612"/>
              <a:ext cx="174949" cy="174949"/>
              <a:chOff x="1018300" y="3305175"/>
              <a:chExt cx="133350" cy="133350"/>
            </a:xfrm>
          </p:grpSpPr>
          <p:sp>
            <p:nvSpPr>
              <p:cNvPr id="129" name="Oval 128"/>
              <p:cNvSpPr/>
              <p:nvPr/>
            </p:nvSpPr>
            <p:spPr>
              <a:xfrm>
                <a:off x="1018300" y="3305175"/>
                <a:ext cx="133350" cy="133350"/>
              </a:xfrm>
              <a:prstGeom prst="ellipse">
                <a:avLst/>
              </a:prstGeom>
              <a:solidFill>
                <a:srgbClr val="458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sp>
            <p:nvSpPr>
              <p:cNvPr id="130" name="Oval 129"/>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tx2"/>
                  </a:solidFill>
                </a:endParaRPr>
              </a:p>
            </p:txBody>
          </p:sp>
        </p:grpSp>
      </p:grpSp>
      <p:pic>
        <p:nvPicPr>
          <p:cNvPr id="175" name="Picture 2" descr="ORCI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98" y="4610229"/>
            <a:ext cx="1000125" cy="307181"/>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75"/>
          <p:cNvPicPr>
            <a:picLocks noChangeAspect="1"/>
          </p:cNvPicPr>
          <p:nvPr/>
        </p:nvPicPr>
        <p:blipFill>
          <a:blip r:embed="rId4"/>
          <a:stretch>
            <a:fillRect/>
          </a:stretch>
        </p:blipFill>
        <p:spPr>
          <a:xfrm>
            <a:off x="2405256" y="4425816"/>
            <a:ext cx="744348" cy="484156"/>
          </a:xfrm>
          <a:prstGeom prst="rect">
            <a:avLst/>
          </a:prstGeom>
        </p:spPr>
      </p:pic>
      <p:pic>
        <p:nvPicPr>
          <p:cNvPr id="177" name="Picture 176"/>
          <p:cNvPicPr>
            <a:picLocks noChangeAspect="1"/>
          </p:cNvPicPr>
          <p:nvPr/>
        </p:nvPicPr>
        <p:blipFill>
          <a:blip r:embed="rId5"/>
          <a:stretch>
            <a:fillRect/>
          </a:stretch>
        </p:blipFill>
        <p:spPr>
          <a:xfrm>
            <a:off x="3180301" y="4596213"/>
            <a:ext cx="873578" cy="342152"/>
          </a:xfrm>
          <a:prstGeom prst="rect">
            <a:avLst/>
          </a:prstGeom>
        </p:spPr>
      </p:pic>
      <p:pic>
        <p:nvPicPr>
          <p:cNvPr id="178" name="Picture 177"/>
          <p:cNvPicPr>
            <a:picLocks noChangeAspect="1"/>
          </p:cNvPicPr>
          <p:nvPr/>
        </p:nvPicPr>
        <p:blipFill>
          <a:blip r:embed="rId6"/>
          <a:stretch>
            <a:fillRect/>
          </a:stretch>
        </p:blipFill>
        <p:spPr>
          <a:xfrm>
            <a:off x="4170044" y="4616432"/>
            <a:ext cx="853774" cy="307358"/>
          </a:xfrm>
          <a:prstGeom prst="rect">
            <a:avLst/>
          </a:prstGeom>
        </p:spPr>
      </p:pic>
      <p:pic>
        <p:nvPicPr>
          <p:cNvPr id="179" name="Picture 178"/>
          <p:cNvPicPr>
            <a:picLocks noChangeAspect="1"/>
          </p:cNvPicPr>
          <p:nvPr/>
        </p:nvPicPr>
        <p:blipFill>
          <a:blip r:embed="rId7"/>
          <a:stretch>
            <a:fillRect/>
          </a:stretch>
        </p:blipFill>
        <p:spPr>
          <a:xfrm>
            <a:off x="5102523" y="4611013"/>
            <a:ext cx="886490" cy="329143"/>
          </a:xfrm>
          <a:prstGeom prst="rect">
            <a:avLst/>
          </a:prstGeom>
        </p:spPr>
      </p:pic>
      <p:pic>
        <p:nvPicPr>
          <p:cNvPr id="180" name="Picture 179"/>
          <p:cNvPicPr>
            <a:picLocks noChangeAspect="1"/>
          </p:cNvPicPr>
          <p:nvPr/>
        </p:nvPicPr>
        <p:blipFill>
          <a:blip r:embed="rId8"/>
          <a:stretch>
            <a:fillRect/>
          </a:stretch>
        </p:blipFill>
        <p:spPr>
          <a:xfrm>
            <a:off x="5996605" y="4628769"/>
            <a:ext cx="1183408" cy="319245"/>
          </a:xfrm>
          <a:prstGeom prst="rect">
            <a:avLst/>
          </a:prstGeom>
        </p:spPr>
      </p:pic>
      <p:pic>
        <p:nvPicPr>
          <p:cNvPr id="181" name="Picture 180"/>
          <p:cNvPicPr>
            <a:picLocks noChangeAspect="1"/>
          </p:cNvPicPr>
          <p:nvPr/>
        </p:nvPicPr>
        <p:blipFill>
          <a:blip r:embed="rId9"/>
          <a:stretch>
            <a:fillRect/>
          </a:stretch>
        </p:blipFill>
        <p:spPr>
          <a:xfrm>
            <a:off x="7304683" y="4644541"/>
            <a:ext cx="669695" cy="245495"/>
          </a:xfrm>
          <a:prstGeom prst="rect">
            <a:avLst/>
          </a:prstGeom>
        </p:spPr>
      </p:pic>
      <p:pic>
        <p:nvPicPr>
          <p:cNvPr id="9" name="Picture 8"/>
          <p:cNvPicPr>
            <a:picLocks noChangeAspect="1"/>
          </p:cNvPicPr>
          <p:nvPr/>
        </p:nvPicPr>
        <p:blipFill>
          <a:blip r:embed="rId10"/>
          <a:stretch>
            <a:fillRect/>
          </a:stretch>
        </p:blipFill>
        <p:spPr>
          <a:xfrm>
            <a:off x="7993227" y="4464866"/>
            <a:ext cx="1214438" cy="528638"/>
          </a:xfrm>
          <a:prstGeom prst="rect">
            <a:avLst/>
          </a:prstGeom>
        </p:spPr>
      </p:pic>
      <p:pic>
        <p:nvPicPr>
          <p:cNvPr id="12" name="Picture 11"/>
          <p:cNvPicPr>
            <a:picLocks noChangeAspect="1"/>
          </p:cNvPicPr>
          <p:nvPr/>
        </p:nvPicPr>
        <p:blipFill>
          <a:blip r:embed="rId11"/>
          <a:stretch>
            <a:fillRect/>
          </a:stretch>
        </p:blipFill>
        <p:spPr>
          <a:xfrm>
            <a:off x="331197" y="4610229"/>
            <a:ext cx="746144" cy="475301"/>
          </a:xfrm>
          <a:prstGeom prst="rect">
            <a:avLst/>
          </a:prstGeom>
        </p:spPr>
      </p:pic>
    </p:spTree>
    <p:extLst>
      <p:ext uri="{BB962C8B-B14F-4D97-AF65-F5344CB8AC3E}">
        <p14:creationId xmlns:p14="http://schemas.microsoft.com/office/powerpoint/2010/main" val="238045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939" b="9939"/>
          <a:stretch>
            <a:fillRect/>
          </a:stretch>
        </p:blipFill>
        <p:spPr>
          <a:xfrm>
            <a:off x="0" y="-4500"/>
            <a:ext cx="9144000" cy="5148000"/>
          </a:xfrm>
        </p:spPr>
      </p:pic>
    </p:spTree>
    <p:extLst>
      <p:ext uri="{BB962C8B-B14F-4D97-AF65-F5344CB8AC3E}">
        <p14:creationId xmlns:p14="http://schemas.microsoft.com/office/powerpoint/2010/main" val="2445817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dirty="0" err="1"/>
              <a:t>Jisc</a:t>
            </a:r>
            <a:r>
              <a:rPr lang="en-GB" dirty="0"/>
              <a:t>) UK research data services – in development</a:t>
            </a:r>
          </a:p>
        </p:txBody>
      </p:sp>
      <p:sp>
        <p:nvSpPr>
          <p:cNvPr id="7" name="Content Placeholder 6"/>
          <p:cNvSpPr>
            <a:spLocks noGrp="1"/>
          </p:cNvSpPr>
          <p:nvPr>
            <p:ph idx="1"/>
          </p:nvPr>
        </p:nvSpPr>
        <p:spPr>
          <a:xfrm>
            <a:off x="234000" y="571500"/>
            <a:ext cx="8676000" cy="4198500"/>
          </a:xfrm>
        </p:spPr>
        <p:txBody>
          <a:bodyPr>
            <a:normAutofit/>
          </a:bodyPr>
          <a:lstStyle/>
          <a:p>
            <a:endParaRPr lang="en-GB" dirty="0" smtClean="0"/>
          </a:p>
          <a:p>
            <a:endParaRPr lang="en-GB" dirty="0" smtClean="0"/>
          </a:p>
        </p:txBody>
      </p:sp>
      <p:sp>
        <p:nvSpPr>
          <p:cNvPr id="5" name="Slide Number Placeholder 4"/>
          <p:cNvSpPr>
            <a:spLocks noGrp="1"/>
          </p:cNvSpPr>
          <p:nvPr>
            <p:ph type="sldNum" sz="quarter" idx="12"/>
          </p:nvPr>
        </p:nvSpPr>
        <p:spPr/>
        <p:txBody>
          <a:bodyPr/>
          <a:lstStyle/>
          <a:p>
            <a:fld id="{8768D980-8028-4768-849B-459B1B49463D}" type="slidenum">
              <a:rPr lang="en-GB" smtClean="0"/>
              <a:pPr/>
              <a:t>25</a:t>
            </a:fld>
            <a:endParaRPr lang="en-GB"/>
          </a:p>
        </p:txBody>
      </p:sp>
      <p:sp>
        <p:nvSpPr>
          <p:cNvPr id="3" name="Footer Placeholder 2"/>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graphicFrame>
        <p:nvGraphicFramePr>
          <p:cNvPr id="6" name="Table 5"/>
          <p:cNvGraphicFramePr>
            <a:graphicFrameLocks noGrp="1"/>
          </p:cNvGraphicFramePr>
          <p:nvPr>
            <p:extLst/>
          </p:nvPr>
        </p:nvGraphicFramePr>
        <p:xfrm>
          <a:off x="990000" y="875129"/>
          <a:ext cx="6096000" cy="3390900"/>
        </p:xfrm>
        <a:graphic>
          <a:graphicData uri="http://schemas.openxmlformats.org/drawingml/2006/table">
            <a:tbl>
              <a:tblPr firstRow="1" bandRow="1">
                <a:tableStyleId>{5C22544A-7EE6-4342-B048-85BDC9FD1C3A}</a:tableStyleId>
              </a:tblPr>
              <a:tblGrid>
                <a:gridCol w="1513598"/>
                <a:gridCol w="4582402"/>
              </a:tblGrid>
              <a:tr h="278130">
                <a:tc>
                  <a:txBody>
                    <a:bodyPr/>
                    <a:lstStyle/>
                    <a:p>
                      <a:r>
                        <a:rPr lang="en-GB" sz="1400" dirty="0" smtClean="0"/>
                        <a:t>Function</a:t>
                      </a:r>
                      <a:endParaRPr lang="en-GB" sz="1400" dirty="0"/>
                    </a:p>
                  </a:txBody>
                  <a:tcPr marL="68580" marR="68580" marT="34290" marB="34290"/>
                </a:tc>
                <a:tc>
                  <a:txBody>
                    <a:bodyPr/>
                    <a:lstStyle/>
                    <a:p>
                      <a:r>
                        <a:rPr lang="en-GB" sz="1400" dirty="0" smtClean="0"/>
                        <a:t>Services / projects</a:t>
                      </a:r>
                      <a:endParaRPr lang="en-GB" sz="1400" dirty="0"/>
                    </a:p>
                  </a:txBody>
                  <a:tcPr marL="68580" marR="68580" marT="34290" marB="34290"/>
                </a:tc>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Policies</a:t>
                      </a:r>
                    </a:p>
                  </a:txBody>
                  <a:tcPr marL="68580" marR="68580" marT="34290" marB="34290"/>
                </a:tc>
                <a:tc>
                  <a:txBody>
                    <a:bodyPr/>
                    <a:lstStyle/>
                    <a:p>
                      <a:r>
                        <a:rPr lang="en-GB" sz="1400" dirty="0" smtClean="0"/>
                        <a:t>For funders - Sherpa Juliet</a:t>
                      </a:r>
                    </a:p>
                    <a:p>
                      <a:r>
                        <a:rPr lang="en-GB" sz="1400" dirty="0" smtClean="0"/>
                        <a:t>For publishers - Journal data policy registry?</a:t>
                      </a:r>
                    </a:p>
                  </a:txBody>
                  <a:tcPr marL="68580" marR="68580" marT="34290" marB="34290"/>
                </a:tc>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Planning</a:t>
                      </a:r>
                    </a:p>
                  </a:txBody>
                  <a:tcPr marL="68580" marR="68580" marT="34290" marB="34290"/>
                </a:tc>
                <a:tc>
                  <a:txBody>
                    <a:bodyPr/>
                    <a:lstStyle/>
                    <a:p>
                      <a:r>
                        <a:rPr lang="en-GB" sz="1400" dirty="0" smtClean="0"/>
                        <a:t>For researchers - Data Management Plans: DMP-Online</a:t>
                      </a:r>
                    </a:p>
                    <a:p>
                      <a:r>
                        <a:rPr lang="en-GB" sz="1400" dirty="0" smtClean="0"/>
                        <a:t>For managers - Data Asset Framework</a:t>
                      </a:r>
                    </a:p>
                  </a:txBody>
                  <a:tcPr marL="68580" marR="68580" marT="34290" marB="34290"/>
                </a:tc>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Storage</a:t>
                      </a:r>
                    </a:p>
                  </a:txBody>
                  <a:tcPr marL="68580" marR="68580" marT="34290" marB="34290"/>
                </a:tc>
                <a:tc>
                  <a:txBody>
                    <a:bodyPr/>
                    <a:lstStyle/>
                    <a:p>
                      <a:r>
                        <a:rPr lang="en-GB" sz="1400" dirty="0" smtClean="0"/>
                        <a:t>Research Data Shared Service</a:t>
                      </a:r>
                    </a:p>
                    <a:p>
                      <a:r>
                        <a:rPr lang="en-GB" sz="1400" dirty="0" smtClean="0"/>
                        <a:t>Framework agreements with cloud storage</a:t>
                      </a:r>
                      <a:r>
                        <a:rPr lang="en-GB" sz="1400" baseline="0" dirty="0" smtClean="0"/>
                        <a:t> providers</a:t>
                      </a:r>
                      <a:endParaRPr lang="en-GB" sz="1400" dirty="0"/>
                    </a:p>
                  </a:txBody>
                  <a:tcPr marL="68580" marR="68580" marT="34290" marB="34290"/>
                </a:tc>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Preservation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Research Data Shared Service</a:t>
                      </a:r>
                    </a:p>
                    <a:p>
                      <a:r>
                        <a:rPr lang="en-GB" sz="1400" dirty="0" smtClean="0"/>
                        <a:t>Framework agreement with </a:t>
                      </a:r>
                      <a:r>
                        <a:rPr lang="en-GB" sz="1400" dirty="0" err="1" smtClean="0"/>
                        <a:t>Arkivum</a:t>
                      </a:r>
                      <a:endParaRPr lang="en-GB" sz="1400" dirty="0"/>
                    </a:p>
                  </a:txBody>
                  <a:tcPr marL="68580" marR="68580" marT="34290" marB="34290"/>
                </a:tc>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Reporting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Research Data Shared Service</a:t>
                      </a:r>
                    </a:p>
                  </a:txBody>
                  <a:tcPr marL="68580" marR="68580" marT="34290" marB="34290"/>
                </a:tc>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Discovery</a:t>
                      </a:r>
                    </a:p>
                  </a:txBody>
                  <a:tcPr marL="68580" marR="68580" marT="34290" marB="34290"/>
                </a:tc>
                <a:tc>
                  <a:txBody>
                    <a:bodyPr/>
                    <a:lstStyle/>
                    <a:p>
                      <a:r>
                        <a:rPr lang="en-GB" sz="1400" dirty="0" smtClean="0"/>
                        <a:t>Research Data Discovery Service</a:t>
                      </a:r>
                      <a:endParaRPr lang="en-GB" sz="1400" dirty="0"/>
                    </a:p>
                  </a:txBody>
                  <a:tcPr marL="68580" marR="68580" marT="34290" marB="34290"/>
                </a:tc>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Usage</a:t>
                      </a:r>
                    </a:p>
                  </a:txBody>
                  <a:tcPr marL="68580" marR="68580" marT="34290" marB="34290"/>
                </a:tc>
                <a:tc>
                  <a:txBody>
                    <a:bodyPr/>
                    <a:lstStyle/>
                    <a:p>
                      <a:r>
                        <a:rPr lang="en-GB" sz="1400" dirty="0" smtClean="0"/>
                        <a:t>IRUS4data</a:t>
                      </a:r>
                      <a:endParaRPr lang="en-GB" sz="1400" dirty="0"/>
                    </a:p>
                  </a:txBody>
                  <a:tcPr marL="68580" marR="68580" marT="34290" marB="34290"/>
                </a:tc>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t>Citation</a:t>
                      </a:r>
                    </a:p>
                  </a:txBody>
                  <a:tcPr marL="68580" marR="68580" marT="34290" marB="34290"/>
                </a:tc>
                <a:tc>
                  <a:txBody>
                    <a:bodyPr/>
                    <a:lstStyle/>
                    <a:p>
                      <a:r>
                        <a:rPr lang="en-GB" sz="1400" dirty="0" smtClean="0"/>
                        <a:t>(</a:t>
                      </a:r>
                      <a:r>
                        <a:rPr lang="en-GB" sz="1400" dirty="0" err="1" smtClean="0"/>
                        <a:t>DataCite</a:t>
                      </a:r>
                      <a:r>
                        <a:rPr lang="en-GB" sz="1400" dirty="0" smtClean="0"/>
                        <a:t>)</a:t>
                      </a:r>
                      <a:endParaRPr lang="en-GB" sz="1400" dirty="0"/>
                    </a:p>
                  </a:txBody>
                  <a:tcPr marL="68580" marR="68580" marT="34290" marB="34290"/>
                </a:tc>
              </a:tr>
            </a:tbl>
          </a:graphicData>
        </a:graphic>
      </p:graphicFrame>
      <p:sp>
        <p:nvSpPr>
          <p:cNvPr id="8" name="TextBox 7"/>
          <p:cNvSpPr txBox="1"/>
          <p:nvPr/>
        </p:nvSpPr>
        <p:spPr>
          <a:xfrm rot="5400000">
            <a:off x="5789050" y="2276658"/>
            <a:ext cx="3310890" cy="507831"/>
          </a:xfrm>
          <a:prstGeom prst="rect">
            <a:avLst/>
          </a:prstGeom>
          <a:solidFill>
            <a:schemeClr val="accent2">
              <a:lumMod val="40000"/>
              <a:lumOff val="60000"/>
            </a:schemeClr>
          </a:solidFill>
        </p:spPr>
        <p:txBody>
          <a:bodyPr wrap="square" rtlCol="0">
            <a:spAutoFit/>
          </a:bodyPr>
          <a:lstStyle/>
          <a:p>
            <a:pPr defTabSz="457200"/>
            <a:r>
              <a:rPr lang="en-GB" dirty="0">
                <a:solidFill>
                  <a:srgbClr val="2C3841"/>
                </a:solidFill>
              </a:rPr>
              <a:t>Technology: network, cyber-security, </a:t>
            </a:r>
          </a:p>
          <a:p>
            <a:pPr defTabSz="457200"/>
            <a:r>
              <a:rPr lang="en-GB" dirty="0">
                <a:solidFill>
                  <a:srgbClr val="2C3841"/>
                </a:solidFill>
              </a:rPr>
              <a:t>access and identity, metadata…</a:t>
            </a:r>
          </a:p>
        </p:txBody>
      </p:sp>
      <p:sp>
        <p:nvSpPr>
          <p:cNvPr id="9" name="TextBox 8"/>
          <p:cNvSpPr txBox="1"/>
          <p:nvPr/>
        </p:nvSpPr>
        <p:spPr>
          <a:xfrm rot="5400000">
            <a:off x="6368040" y="2172783"/>
            <a:ext cx="3310890" cy="715581"/>
          </a:xfrm>
          <a:prstGeom prst="rect">
            <a:avLst/>
          </a:prstGeom>
          <a:solidFill>
            <a:schemeClr val="accent3">
              <a:lumMod val="20000"/>
              <a:lumOff val="80000"/>
            </a:schemeClr>
          </a:solidFill>
        </p:spPr>
        <p:txBody>
          <a:bodyPr wrap="square" rtlCol="0">
            <a:spAutoFit/>
          </a:bodyPr>
          <a:lstStyle/>
          <a:p>
            <a:pPr defTabSz="457200"/>
            <a:r>
              <a:rPr lang="en-GB" dirty="0">
                <a:solidFill>
                  <a:srgbClr val="2C3841"/>
                </a:solidFill>
              </a:rPr>
              <a:t>Community: Research Data Network, advice and guidance, innovation programmes…</a:t>
            </a:r>
          </a:p>
        </p:txBody>
      </p:sp>
      <p:sp>
        <p:nvSpPr>
          <p:cNvPr id="10" name="Down Arrow 9"/>
          <p:cNvSpPr/>
          <p:nvPr/>
        </p:nvSpPr>
        <p:spPr>
          <a:xfrm>
            <a:off x="477026" y="875129"/>
            <a:ext cx="406392" cy="331089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srgbClr val="9F3515"/>
              </a:solidFill>
            </a:endParaRPr>
          </a:p>
        </p:txBody>
      </p:sp>
    </p:spTree>
    <p:extLst>
      <p:ext uri="{BB962C8B-B14F-4D97-AF65-F5344CB8AC3E}">
        <p14:creationId xmlns:p14="http://schemas.microsoft.com/office/powerpoint/2010/main" val="1182670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Data Shared Service </a:t>
            </a:r>
            <a:r>
              <a:rPr lang="en-GB" dirty="0"/>
              <a:t>Overview</a:t>
            </a:r>
          </a:p>
        </p:txBody>
      </p:sp>
      <p:sp>
        <p:nvSpPr>
          <p:cNvPr id="7" name="Content Placeholder 6"/>
          <p:cNvSpPr>
            <a:spLocks noGrp="1"/>
          </p:cNvSpPr>
          <p:nvPr>
            <p:ph idx="1"/>
          </p:nvPr>
        </p:nvSpPr>
        <p:spPr>
          <a:xfrm>
            <a:off x="234000" y="571500"/>
            <a:ext cx="8676000" cy="4198500"/>
          </a:xfrm>
        </p:spPr>
        <p:txBody>
          <a:bodyPr>
            <a:normAutofit/>
          </a:bodyPr>
          <a:lstStyle/>
          <a:p>
            <a:pPr lvl="0"/>
            <a:endParaRPr lang="en-GB" dirty="0" smtClean="0"/>
          </a:p>
          <a:p>
            <a:pPr lvl="0"/>
            <a:endParaRPr lang="en-GB" dirty="0"/>
          </a:p>
          <a:p>
            <a:endParaRPr lang="en-GB" dirty="0" smtClean="0"/>
          </a:p>
          <a:p>
            <a:endParaRPr lang="en-GB" dirty="0" smtClean="0"/>
          </a:p>
        </p:txBody>
      </p:sp>
      <p:sp>
        <p:nvSpPr>
          <p:cNvPr id="5" name="Slide Number Placeholder 4"/>
          <p:cNvSpPr>
            <a:spLocks noGrp="1"/>
          </p:cNvSpPr>
          <p:nvPr>
            <p:ph type="sldNum" sz="quarter" idx="12"/>
          </p:nvPr>
        </p:nvSpPr>
        <p:spPr/>
        <p:txBody>
          <a:bodyPr/>
          <a:lstStyle/>
          <a:p>
            <a:fld id="{8768D980-8028-4768-849B-459B1B49463D}" type="slidenum">
              <a:rPr lang="en-GB" smtClean="0"/>
              <a:pPr/>
              <a:t>26</a:t>
            </a:fld>
            <a:endParaRPr lang="en-GB"/>
          </a:p>
        </p:txBody>
      </p:sp>
      <p:sp>
        <p:nvSpPr>
          <p:cNvPr id="3" name="Footer Placeholder 2"/>
          <p:cNvSpPr>
            <a:spLocks noGrp="1"/>
          </p:cNvSpPr>
          <p:nvPr>
            <p:ph type="ftr" sz="quarter" idx="11"/>
          </p:nvPr>
        </p:nvSpPr>
        <p:spPr/>
        <p:txBody>
          <a:bodyPr/>
          <a:lstStyle/>
          <a:p>
            <a:r>
              <a:rPr lang="en-GB" smtClean="0"/>
              <a:t>Future of Research, UUK, research data services, and national research information infrastructure</a:t>
            </a: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0477"/>
          <a:stretch/>
        </p:blipFill>
        <p:spPr>
          <a:xfrm>
            <a:off x="1247775" y="718466"/>
            <a:ext cx="6195218" cy="4051534"/>
          </a:xfrm>
          <a:prstGeom prst="rect">
            <a:avLst/>
          </a:prstGeom>
        </p:spPr>
      </p:pic>
    </p:spTree>
    <p:extLst>
      <p:ext uri="{BB962C8B-B14F-4D97-AF65-F5344CB8AC3E}">
        <p14:creationId xmlns:p14="http://schemas.microsoft.com/office/powerpoint/2010/main" val="1367925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211960" y="-345853"/>
            <a:ext cx="4703696" cy="871526"/>
          </a:xfrm>
        </p:spPr>
        <p:txBody>
          <a:bodyPr/>
          <a:lstStyle/>
          <a:p>
            <a:r>
              <a:rPr lang="en-GB" dirty="0" smtClean="0"/>
              <a:t>Research data discovery UK</a:t>
            </a:r>
            <a:endParaRPr lang="en-GB" dirty="0"/>
          </a:p>
        </p:txBody>
      </p:sp>
      <p:sp>
        <p:nvSpPr>
          <p:cNvPr id="20" name="Content Placeholder 2"/>
          <p:cNvSpPr>
            <a:spLocks noGrp="1"/>
          </p:cNvSpPr>
          <p:nvPr>
            <p:ph idx="1"/>
          </p:nvPr>
        </p:nvSpPr>
        <p:spPr>
          <a:xfrm>
            <a:off x="462436" y="915566"/>
            <a:ext cx="3193157" cy="3774479"/>
          </a:xfrm>
        </p:spPr>
        <p:txBody>
          <a:bodyPr>
            <a:normAutofit/>
          </a:bodyPr>
          <a:lstStyle/>
          <a:p>
            <a:pPr marL="0" indent="0">
              <a:buNone/>
            </a:pPr>
            <a:r>
              <a:rPr lang="en-GB" sz="1800" dirty="0" smtClean="0"/>
              <a:t>A search tool to help researchers find research data across all UK repositories and data portals. This will encourage reuse of research data, particularly in interdisciplinary research as well as making data citation easier. </a:t>
            </a:r>
          </a:p>
          <a:p>
            <a:pPr marL="0" indent="0">
              <a:buNone/>
            </a:pPr>
            <a:r>
              <a:rPr lang="en-GB" sz="1800" dirty="0" smtClean="0"/>
              <a:t>The alpha version of the service is available now, with &gt;14k datasets aggregated.</a:t>
            </a:r>
          </a:p>
          <a:p>
            <a:pPr marL="0" indent="0">
              <a:buNone/>
            </a:pPr>
            <a:r>
              <a:rPr lang="en-GB" sz="1200" dirty="0">
                <a:hlinkClick r:id="rId2"/>
              </a:rPr>
              <a:t>http://</a:t>
            </a:r>
            <a:r>
              <a:rPr lang="en-GB" sz="1200" dirty="0" smtClean="0">
                <a:hlinkClick r:id="rId2"/>
              </a:rPr>
              <a:t>ckan.data.alpha.jisc.ac.uk/dataset</a:t>
            </a:r>
            <a:r>
              <a:rPr lang="en-GB" sz="1200" dirty="0" smtClean="0"/>
              <a:t> </a:t>
            </a:r>
            <a:endParaRPr lang="en-GB" sz="1200" dirty="0"/>
          </a:p>
          <a:p>
            <a:pPr marL="0" indent="0">
              <a:buNone/>
            </a:pPr>
            <a:r>
              <a:rPr lang="en-GB" sz="1800" dirty="0" smtClean="0"/>
              <a:t>Contact: Chris Brown</a:t>
            </a:r>
          </a:p>
          <a:p>
            <a:endParaRPr lang="en-GB" dirty="0" smtClean="0"/>
          </a:p>
        </p:txBody>
      </p:sp>
      <p:sp>
        <p:nvSpPr>
          <p:cNvPr id="25" name="Rectangle 24"/>
          <p:cNvSpPr/>
          <p:nvPr/>
        </p:nvSpPr>
        <p:spPr>
          <a:xfrm>
            <a:off x="3563888" y="4515966"/>
            <a:ext cx="5112568" cy="242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91700" y="4540348"/>
            <a:ext cx="504056" cy="506100"/>
          </a:xfrm>
          <a:prstGeom prst="ellipse">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HE</a:t>
            </a:r>
            <a:endParaRPr lang="en-GB" sz="11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449" y="577341"/>
            <a:ext cx="5252207" cy="3346729"/>
          </a:xfrm>
          <a:prstGeom prst="rect">
            <a:avLst/>
          </a:prstGeom>
        </p:spPr>
      </p:pic>
    </p:spTree>
    <p:extLst>
      <p:ext uri="{BB962C8B-B14F-4D97-AF65-F5344CB8AC3E}">
        <p14:creationId xmlns:p14="http://schemas.microsoft.com/office/powerpoint/2010/main" val="3411209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RCUK, Data for Discovery</a:t>
            </a:r>
            <a:endParaRPr lang="en-GB" dirty="0"/>
          </a:p>
        </p:txBody>
      </p:sp>
      <p:sp>
        <p:nvSpPr>
          <p:cNvPr id="3" name="Date Placeholder 2"/>
          <p:cNvSpPr>
            <a:spLocks noGrp="1"/>
          </p:cNvSpPr>
          <p:nvPr>
            <p:ph type="dt" sz="half" idx="10"/>
          </p:nvPr>
        </p:nvSpPr>
        <p:spPr/>
        <p:txBody>
          <a:bodyPr/>
          <a:lstStyle/>
          <a:p>
            <a:r>
              <a:rPr lang="en-US" smtClean="0"/>
              <a:t>21/03/2017 </a:t>
            </a:r>
            <a:endParaRPr lang="en-GB"/>
          </a:p>
        </p:txBody>
      </p:sp>
      <p:sp>
        <p:nvSpPr>
          <p:cNvPr id="4" name="Footer Placeholder 3"/>
          <p:cNvSpPr>
            <a:spLocks noGrp="1"/>
          </p:cNvSpPr>
          <p:nvPr>
            <p:ph type="ftr" sz="quarter" idx="11"/>
          </p:nvPr>
        </p:nvSpPr>
        <p:spPr/>
        <p:txBody>
          <a:bodyPr/>
          <a:lstStyle/>
          <a:p>
            <a:r>
              <a:rPr lang="en-GB" smtClean="0"/>
              <a:t>CARIST</a:t>
            </a:r>
            <a:endParaRPr lang="en-GB" dirty="0"/>
          </a:p>
        </p:txBody>
      </p:sp>
      <p:pic>
        <p:nvPicPr>
          <p:cNvPr id="6" name="Content Placeholder 7" descr="DF9_SLIDE6.jpg"/>
          <p:cNvPicPr>
            <a:picLocks noChangeAspect="1"/>
          </p:cNvPicPr>
          <p:nvPr/>
        </p:nvPicPr>
        <p:blipFill>
          <a:blip r:embed="rId3" cstate="print">
            <a:extLst>
              <a:ext uri="{28A0092B-C50C-407E-A947-70E740481C1C}">
                <a14:useLocalDpi xmlns:a14="http://schemas.microsoft.com/office/drawing/2010/main" val="0"/>
              </a:ext>
            </a:extLst>
          </a:blip>
          <a:srcRect l="-9296" r="-9296"/>
          <a:stretch>
            <a:fillRect/>
          </a:stretch>
        </p:blipFill>
        <p:spPr>
          <a:xfrm>
            <a:off x="0" y="604157"/>
            <a:ext cx="8910001" cy="4122588"/>
          </a:xfrm>
          <a:prstGeom prst="rect">
            <a:avLst/>
          </a:prstGeom>
        </p:spPr>
      </p:pic>
      <p:sp>
        <p:nvSpPr>
          <p:cNvPr id="5" name="Slide Number Placeholder 4"/>
          <p:cNvSpPr>
            <a:spLocks noGrp="1"/>
          </p:cNvSpPr>
          <p:nvPr>
            <p:ph type="sldNum" sz="quarter" idx="12"/>
          </p:nvPr>
        </p:nvSpPr>
        <p:spPr/>
        <p:txBody>
          <a:bodyPr/>
          <a:lstStyle/>
          <a:p>
            <a:fld id="{F0A55F06-C352-544E-8237-6F33909C7E7A}" type="slidenum">
              <a:rPr lang="en-GB" smtClean="0"/>
              <a:t>28</a:t>
            </a:fld>
            <a:endParaRPr lang="en-GB"/>
          </a:p>
        </p:txBody>
      </p:sp>
      <p:sp>
        <p:nvSpPr>
          <p:cNvPr id="7" name="TextBox 6"/>
          <p:cNvSpPr txBox="1"/>
          <p:nvPr/>
        </p:nvSpPr>
        <p:spPr>
          <a:xfrm>
            <a:off x="6637867" y="4319560"/>
            <a:ext cx="2043289" cy="377402"/>
          </a:xfrm>
          <a:prstGeom prst="rect">
            <a:avLst/>
          </a:prstGeom>
          <a:noFill/>
        </p:spPr>
        <p:txBody>
          <a:bodyPr wrap="square" lIns="72000" tIns="36000" rIns="72000" bIns="36000" rtlCol="0" anchor="ctr" anchorCtr="0">
            <a:spAutoFit/>
          </a:bodyPr>
          <a:lstStyle/>
          <a:p>
            <a:pPr>
              <a:lnSpc>
                <a:spcPct val="99000"/>
              </a:lnSpc>
            </a:pPr>
            <a:r>
              <a:rPr lang="en-GB" sz="2000" dirty="0" smtClean="0"/>
              <a:t>RCUK diagram</a:t>
            </a:r>
          </a:p>
        </p:txBody>
      </p:sp>
    </p:spTree>
    <p:extLst>
      <p:ext uri="{BB962C8B-B14F-4D97-AF65-F5344CB8AC3E}">
        <p14:creationId xmlns:p14="http://schemas.microsoft.com/office/powerpoint/2010/main" val="2384497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Science</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29</a:t>
            </a:fld>
            <a:endParaRPr lang="en-GB" noProof="0" dirty="0"/>
          </a:p>
        </p:txBody>
      </p:sp>
    </p:spTree>
    <p:extLst>
      <p:ext uri="{BB962C8B-B14F-4D97-AF65-F5344CB8AC3E}">
        <p14:creationId xmlns:p14="http://schemas.microsoft.com/office/powerpoint/2010/main" val="124247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be covered today</a:t>
            </a:r>
            <a:endParaRPr lang="en-GB" dirty="0"/>
          </a:p>
        </p:txBody>
      </p:sp>
      <p:sp>
        <p:nvSpPr>
          <p:cNvPr id="3" name="Content Placeholder 2"/>
          <p:cNvSpPr>
            <a:spLocks noGrp="1"/>
          </p:cNvSpPr>
          <p:nvPr>
            <p:ph idx="1"/>
          </p:nvPr>
        </p:nvSpPr>
        <p:spPr/>
        <p:txBody>
          <a:bodyPr/>
          <a:lstStyle/>
          <a:p>
            <a:pPr fontAlgn="base"/>
            <a:r>
              <a:rPr lang="en-GB" dirty="0" smtClean="0"/>
              <a:t>Background: The </a:t>
            </a:r>
            <a:r>
              <a:rPr lang="en-GB" dirty="0"/>
              <a:t>research landscape in the UK </a:t>
            </a:r>
          </a:p>
          <a:p>
            <a:pPr fontAlgn="base"/>
            <a:r>
              <a:rPr lang="en-GB" dirty="0" smtClean="0"/>
              <a:t>Open Access </a:t>
            </a:r>
            <a:r>
              <a:rPr lang="en-GB" dirty="0"/>
              <a:t>in the UK/Europe</a:t>
            </a:r>
          </a:p>
          <a:p>
            <a:pPr fontAlgn="base"/>
            <a:r>
              <a:rPr lang="en-GB" dirty="0"/>
              <a:t>Open Data in the UK/Europe</a:t>
            </a:r>
          </a:p>
          <a:p>
            <a:pPr fontAlgn="base"/>
            <a:r>
              <a:rPr lang="en-GB" dirty="0" smtClean="0"/>
              <a:t>Services and projects </a:t>
            </a:r>
            <a:r>
              <a:rPr lang="en-GB" dirty="0"/>
              <a:t>to support these</a:t>
            </a:r>
          </a:p>
          <a:p>
            <a:pPr fontAlgn="base"/>
            <a:r>
              <a:rPr lang="en-GB" dirty="0"/>
              <a:t>Open Science</a:t>
            </a:r>
          </a:p>
          <a:p>
            <a:pPr fontAlgn="base"/>
            <a:r>
              <a:rPr lang="en-GB" dirty="0" smtClean="0"/>
              <a:t>Disruptive Innovation</a:t>
            </a:r>
            <a:endParaRPr lang="en-GB" dirty="0"/>
          </a:p>
        </p:txBody>
      </p:sp>
      <p:sp>
        <p:nvSpPr>
          <p:cNvPr id="4" name="Date Placeholder 3"/>
          <p:cNvSpPr>
            <a:spLocks noGrp="1"/>
          </p:cNvSpPr>
          <p:nvPr>
            <p:ph type="dt" sz="half" idx="10"/>
          </p:nvPr>
        </p:nvSpPr>
        <p:spPr/>
        <p:txBody>
          <a:bodyPr/>
          <a:lstStyle/>
          <a:p>
            <a:r>
              <a:rPr lang="en-US" smtClean="0"/>
              <a:t>21/03/2017 </a:t>
            </a:r>
            <a:endParaRPr lang="en-GB"/>
          </a:p>
        </p:txBody>
      </p:sp>
      <p:sp>
        <p:nvSpPr>
          <p:cNvPr id="5" name="Footer Placeholder 4"/>
          <p:cNvSpPr>
            <a:spLocks noGrp="1"/>
          </p:cNvSpPr>
          <p:nvPr>
            <p:ph type="ftr" sz="quarter" idx="11"/>
          </p:nvPr>
        </p:nvSpPr>
        <p:spPr/>
        <p:txBody>
          <a:bodyPr/>
          <a:lstStyle/>
          <a:p>
            <a:r>
              <a:rPr lang="en-GB" smtClean="0"/>
              <a:t>CARIST</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pPr/>
              <a:t>3</a:t>
            </a:fld>
            <a:endParaRPr lang="en-GB"/>
          </a:p>
        </p:txBody>
      </p:sp>
    </p:spTree>
    <p:extLst>
      <p:ext uri="{BB962C8B-B14F-4D97-AF65-F5344CB8AC3E}">
        <p14:creationId xmlns:p14="http://schemas.microsoft.com/office/powerpoint/2010/main" val="914515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science</a:t>
            </a:r>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30</a:t>
            </a:fld>
            <a:endParaRPr lang="en-GB" noProof="0" dirty="0"/>
          </a:p>
        </p:txBody>
      </p:sp>
      <p:pic>
        <p:nvPicPr>
          <p:cNvPr id="4098" name="Picture 2" descr="https://lh4.googleusercontent.com/hz4Xo18lBX3yq8-OPTe0SqH441hOLlwDNI2Hfi398NAh3w1icDy6mzTBdhOoTQkS89DQNNPPNiJLEHlPFUYY5A_Jbi6NrQvgvZ2QbY3QXX2ft10gy53O_N9ZO4FQQG7jHbN7qfld"/>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09625" y="1091406"/>
            <a:ext cx="7524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84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 </a:t>
            </a:r>
            <a:r>
              <a:rPr lang="en-GB" dirty="0" smtClean="0"/>
              <a:t>Gower’s </a:t>
            </a:r>
            <a:r>
              <a:rPr lang="en-GB" dirty="0"/>
              <a:t>Polymath project </a:t>
            </a:r>
          </a:p>
        </p:txBody>
      </p:sp>
      <p:sp>
        <p:nvSpPr>
          <p:cNvPr id="4" name="Text Placeholder 3"/>
          <p:cNvSpPr>
            <a:spLocks noGrp="1"/>
          </p:cNvSpPr>
          <p:nvPr>
            <p:ph type="body" sz="quarter" idx="14"/>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r>
              <a:rPr lang="en-US" noProof="0" smtClean="0"/>
              <a:t>21/03/2017 </a:t>
            </a:r>
            <a:endParaRPr lang="en-GB" noProof="0" dirty="0"/>
          </a:p>
        </p:txBody>
      </p:sp>
      <p:sp>
        <p:nvSpPr>
          <p:cNvPr id="7" name="Footer Placeholder 6"/>
          <p:cNvSpPr>
            <a:spLocks noGrp="1"/>
          </p:cNvSpPr>
          <p:nvPr>
            <p:ph type="ftr" sz="quarter" idx="17"/>
          </p:nvPr>
        </p:nvSpPr>
        <p:spPr/>
        <p:txBody>
          <a:bodyPr/>
          <a:lstStyle/>
          <a:p>
            <a:r>
              <a:rPr lang="en-GB" noProof="0" smtClean="0"/>
              <a:t>CARIST</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31</a:t>
            </a:fld>
            <a:endParaRPr lang="en-GB" noProof="0" dirty="0"/>
          </a:p>
        </p:txBody>
      </p:sp>
      <p:sp>
        <p:nvSpPr>
          <p:cNvPr id="10" name="Picture Placeholder 9"/>
          <p:cNvSpPr>
            <a:spLocks noGrp="1"/>
          </p:cNvSpPr>
          <p:nvPr>
            <p:ph type="pic" sz="quarter" idx="13"/>
          </p:nvPr>
        </p:nvSpPr>
        <p:spPr/>
      </p:sp>
      <p:pic>
        <p:nvPicPr>
          <p:cNvPr id="11" name="Picture 10"/>
          <p:cNvPicPr>
            <a:picLocks noChangeAspect="1"/>
          </p:cNvPicPr>
          <p:nvPr/>
        </p:nvPicPr>
        <p:blipFill>
          <a:blip r:embed="rId2"/>
          <a:stretch>
            <a:fillRect/>
          </a:stretch>
        </p:blipFill>
        <p:spPr>
          <a:xfrm>
            <a:off x="1140884" y="594570"/>
            <a:ext cx="6862232" cy="4196279"/>
          </a:xfrm>
          <a:prstGeom prst="rect">
            <a:avLst/>
          </a:prstGeom>
        </p:spPr>
      </p:pic>
    </p:spTree>
    <p:extLst>
      <p:ext uri="{BB962C8B-B14F-4D97-AF65-F5344CB8AC3E}">
        <p14:creationId xmlns:p14="http://schemas.microsoft.com/office/powerpoint/2010/main" val="3402302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Open Access</a:t>
            </a:r>
            <a:endParaRPr lang="en-GB"/>
          </a:p>
        </p:txBody>
      </p:sp>
      <p:sp>
        <p:nvSpPr>
          <p:cNvPr id="5" name="Slide Number Placeholder 4"/>
          <p:cNvSpPr>
            <a:spLocks noGrp="1"/>
          </p:cNvSpPr>
          <p:nvPr>
            <p:ph type="sldNum" sz="quarter" idx="12"/>
          </p:nvPr>
        </p:nvSpPr>
        <p:spPr/>
        <p:txBody>
          <a:bodyPr/>
          <a:lstStyle/>
          <a:p>
            <a:fld id="{8768D980-8028-4768-849B-459B1B49463D}" type="slidenum">
              <a:rPr lang="en-GB" smtClean="0"/>
              <a:pPr/>
              <a:t>32</a:t>
            </a:fld>
            <a:endParaRPr lang="en-GB"/>
          </a:p>
        </p:txBody>
      </p:sp>
      <p:sp>
        <p:nvSpPr>
          <p:cNvPr id="3" name="TextBox 2"/>
          <p:cNvSpPr txBox="1"/>
          <p:nvPr/>
        </p:nvSpPr>
        <p:spPr>
          <a:xfrm>
            <a:off x="193946" y="4780912"/>
            <a:ext cx="8316924" cy="346249"/>
          </a:xfrm>
          <a:prstGeom prst="rect">
            <a:avLst/>
          </a:prstGeom>
          <a:noFill/>
        </p:spPr>
        <p:txBody>
          <a:bodyPr wrap="square" rtlCol="0">
            <a:spAutoFit/>
          </a:bodyPr>
          <a:lstStyle/>
          <a:p>
            <a:r>
              <a:rPr lang="en-GB" sz="825" dirty="0"/>
              <a:t> Wilkinson, M.D. et al. (2016), The FAIR Guiding Principles for scientific data management and stewardship, Scientific Data 3, 15 March 2016, doi:10.1038/sdata.2016.18, retrieved online on 21 June 2016 from http://www.nature.com/articles/sdata201618</a:t>
            </a:r>
          </a:p>
        </p:txBody>
      </p:sp>
      <p:graphicFrame>
        <p:nvGraphicFramePr>
          <p:cNvPr id="6" name="Table 5"/>
          <p:cNvGraphicFramePr>
            <a:graphicFrameLocks noGrp="1"/>
          </p:cNvGraphicFramePr>
          <p:nvPr>
            <p:extLst>
              <p:ext uri="{D42A27DB-BD31-4B8C-83A1-F6EECF244321}">
                <p14:modId xmlns:p14="http://schemas.microsoft.com/office/powerpoint/2010/main" val="704492095"/>
              </p:ext>
            </p:extLst>
          </p:nvPr>
        </p:nvGraphicFramePr>
        <p:xfrm>
          <a:off x="493200" y="1139199"/>
          <a:ext cx="7913228" cy="3406140"/>
        </p:xfrm>
        <a:graphic>
          <a:graphicData uri="http://schemas.openxmlformats.org/drawingml/2006/table">
            <a:tbl>
              <a:tblPr firstRow="1" bandRow="1">
                <a:tableStyleId>{5C22544A-7EE6-4342-B048-85BDC9FD1C3A}</a:tableStyleId>
              </a:tblPr>
              <a:tblGrid>
                <a:gridCol w="352386"/>
                <a:gridCol w="1625921"/>
                <a:gridCol w="372302"/>
                <a:gridCol w="1606005"/>
                <a:gridCol w="284205"/>
                <a:gridCol w="1694102"/>
                <a:gridCol w="358127"/>
                <a:gridCol w="1620180"/>
              </a:tblGrid>
              <a:tr h="278130">
                <a:tc gridSpan="2">
                  <a:txBody>
                    <a:bodyPr/>
                    <a:lstStyle/>
                    <a:p>
                      <a:r>
                        <a:rPr lang="en-GB" sz="1400" dirty="0" smtClean="0"/>
                        <a:t>Findable</a:t>
                      </a:r>
                      <a:endParaRPr lang="en-GB" sz="1400" dirty="0"/>
                    </a:p>
                  </a:txBody>
                  <a:tcPr marL="68580" marR="68580" marT="34290" marB="34290"/>
                </a:tc>
                <a:tc hMerge="1">
                  <a:txBody>
                    <a:bodyPr/>
                    <a:lstStyle/>
                    <a:p>
                      <a:endParaRPr lang="en-GB" dirty="0"/>
                    </a:p>
                  </a:txBody>
                  <a:tcPr/>
                </a:tc>
                <a:tc gridSpan="2">
                  <a:txBody>
                    <a:bodyPr/>
                    <a:lstStyle/>
                    <a:p>
                      <a:r>
                        <a:rPr lang="en-GB" sz="1400" dirty="0" smtClean="0"/>
                        <a:t>Accessible</a:t>
                      </a:r>
                      <a:endParaRPr lang="en-GB" sz="1400" dirty="0"/>
                    </a:p>
                  </a:txBody>
                  <a:tcPr marL="68580" marR="68580" marT="34290" marB="34290"/>
                </a:tc>
                <a:tc hMerge="1">
                  <a:txBody>
                    <a:bodyPr/>
                    <a:lstStyle/>
                    <a:p>
                      <a:endParaRPr lang="en-GB" dirty="0"/>
                    </a:p>
                  </a:txBody>
                  <a:tcPr/>
                </a:tc>
                <a:tc gridSpan="2">
                  <a:txBody>
                    <a:bodyPr/>
                    <a:lstStyle/>
                    <a:p>
                      <a:r>
                        <a:rPr lang="en-GB" sz="1400" dirty="0" smtClean="0"/>
                        <a:t>Interoperable</a:t>
                      </a:r>
                      <a:endParaRPr lang="en-GB" sz="1400" dirty="0"/>
                    </a:p>
                  </a:txBody>
                  <a:tcPr marL="68580" marR="68580" marT="34290" marB="34290"/>
                </a:tc>
                <a:tc hMerge="1">
                  <a:txBody>
                    <a:bodyPr/>
                    <a:lstStyle/>
                    <a:p>
                      <a:endParaRPr lang="en-GB" dirty="0"/>
                    </a:p>
                  </a:txBody>
                  <a:tcPr/>
                </a:tc>
                <a:tc gridSpan="2">
                  <a:txBody>
                    <a:bodyPr/>
                    <a:lstStyle/>
                    <a:p>
                      <a:r>
                        <a:rPr lang="en-GB" sz="1400" dirty="0" smtClean="0"/>
                        <a:t>Reusable</a:t>
                      </a:r>
                      <a:endParaRPr lang="en-GB" sz="1400" dirty="0"/>
                    </a:p>
                  </a:txBody>
                  <a:tcPr marL="68580" marR="68580" marT="34290" marB="34290"/>
                </a:tc>
                <a:tc hMerge="1">
                  <a:txBody>
                    <a:bodyPr/>
                    <a:lstStyle/>
                    <a:p>
                      <a:endParaRPr lang="en-GB" dirty="0"/>
                    </a:p>
                  </a:txBody>
                  <a:tcPr/>
                </a:tc>
              </a:tr>
              <a:tr h="868680">
                <a:tc>
                  <a:txBody>
                    <a:bodyPr/>
                    <a:lstStyle/>
                    <a:p>
                      <a:r>
                        <a:rPr lang="en-GB" sz="1100" dirty="0" smtClean="0"/>
                        <a:t>1</a:t>
                      </a:r>
                      <a:endParaRPr lang="en-GB" sz="1100" dirty="0"/>
                    </a:p>
                  </a:txBody>
                  <a:tcPr marL="68580" marR="68580" marT="34290" marB="34290"/>
                </a:tc>
                <a:tc>
                  <a:txBody>
                    <a:bodyPr/>
                    <a:lstStyle/>
                    <a:p>
                      <a:r>
                        <a:rPr lang="en-GB" sz="1100" dirty="0" smtClean="0"/>
                        <a:t>(meta)data are assigned a globally unique and </a:t>
                      </a:r>
                    </a:p>
                    <a:p>
                      <a:r>
                        <a:rPr lang="en-GB" sz="1100" dirty="0" smtClean="0"/>
                        <a:t>persistent identifier</a:t>
                      </a:r>
                      <a:endParaRPr lang="en-GB" sz="1100" dirty="0"/>
                    </a:p>
                  </a:txBody>
                  <a:tcPr marL="68580" marR="68580" marT="34290" marB="34290"/>
                </a:tc>
                <a:tc>
                  <a:txBody>
                    <a:bodyPr/>
                    <a:lstStyle/>
                    <a:p>
                      <a:r>
                        <a:rPr lang="en-GB" sz="1100" dirty="0" smtClean="0"/>
                        <a:t>1</a:t>
                      </a:r>
                      <a:endParaRPr lang="en-GB" sz="1100" dirty="0"/>
                    </a:p>
                  </a:txBody>
                  <a:tcPr marL="68580" marR="68580" marT="34290" marB="34290"/>
                </a:tc>
                <a:tc>
                  <a:txBody>
                    <a:bodyPr/>
                    <a:lstStyle/>
                    <a:p>
                      <a:r>
                        <a:rPr lang="en-GB" sz="1100" dirty="0" smtClean="0"/>
                        <a:t>(meta)data are retrievable by their identifier using a </a:t>
                      </a:r>
                    </a:p>
                    <a:p>
                      <a:r>
                        <a:rPr lang="en-GB" sz="1100" dirty="0" smtClean="0"/>
                        <a:t>standardized communications protocol</a:t>
                      </a:r>
                      <a:endParaRPr lang="en-GB" sz="1100" dirty="0"/>
                    </a:p>
                  </a:txBody>
                  <a:tcPr marL="68580" marR="68580" marT="34290" marB="34290"/>
                </a:tc>
                <a:tc>
                  <a:txBody>
                    <a:bodyPr/>
                    <a:lstStyle/>
                    <a:p>
                      <a:r>
                        <a:rPr lang="en-GB" sz="1100" dirty="0" smtClean="0"/>
                        <a:t>1</a:t>
                      </a:r>
                      <a:endParaRPr lang="en-GB" sz="1100" dirty="0"/>
                    </a:p>
                  </a:txBody>
                  <a:tcPr marL="68580" marR="68580" marT="34290" marB="34290"/>
                </a:tc>
                <a:tc>
                  <a:txBody>
                    <a:bodyPr/>
                    <a:lstStyle/>
                    <a:p>
                      <a:r>
                        <a:rPr lang="en-GB" sz="1100" dirty="0" smtClean="0"/>
                        <a:t>(meta)data use a formal, accessible, shared, and broadly applicable language for knowledge representation</a:t>
                      </a:r>
                      <a:endParaRPr lang="en-GB" sz="1100" dirty="0"/>
                    </a:p>
                  </a:txBody>
                  <a:tcPr marL="68580" marR="68580" marT="34290" marB="34290"/>
                </a:tc>
                <a:tc>
                  <a:txBody>
                    <a:bodyPr/>
                    <a:lstStyle/>
                    <a:p>
                      <a:r>
                        <a:rPr lang="en-GB" sz="1100" dirty="0" smtClean="0"/>
                        <a:t>1</a:t>
                      </a:r>
                      <a:endParaRPr lang="en-GB" sz="1100" dirty="0"/>
                    </a:p>
                  </a:txBody>
                  <a:tcPr marL="68580" marR="68580" marT="34290" marB="34290"/>
                </a:tc>
                <a:tc>
                  <a:txBody>
                    <a:bodyPr/>
                    <a:lstStyle/>
                    <a:p>
                      <a:r>
                        <a:rPr lang="en-GB" sz="1100" dirty="0" smtClean="0"/>
                        <a:t>meta(data) are richly described with a plurality of accurate and relevant attributes</a:t>
                      </a:r>
                      <a:endParaRPr lang="en-GB" sz="1100" dirty="0"/>
                    </a:p>
                  </a:txBody>
                  <a:tcPr marL="68580" marR="68580" marT="34290" marB="34290"/>
                </a:tc>
              </a:tr>
              <a:tr h="548640">
                <a:tc>
                  <a:txBody>
                    <a:bodyPr/>
                    <a:lstStyle/>
                    <a:p>
                      <a:r>
                        <a:rPr lang="en-GB" sz="1100" dirty="0" smtClean="0"/>
                        <a:t>2</a:t>
                      </a:r>
                      <a:endParaRPr lang="en-GB" sz="1100" dirty="0"/>
                    </a:p>
                  </a:txBody>
                  <a:tcPr marL="68580" marR="68580" marT="34290" marB="34290"/>
                </a:tc>
                <a:tc>
                  <a:txBody>
                    <a:bodyPr/>
                    <a:lstStyle/>
                    <a:p>
                      <a:r>
                        <a:rPr lang="en-GB" sz="1100" dirty="0" smtClean="0"/>
                        <a:t>data are described with rich metadata (defined by R1 below)</a:t>
                      </a:r>
                      <a:endParaRPr lang="en-GB" sz="1100" dirty="0"/>
                    </a:p>
                  </a:txBody>
                  <a:tcPr marL="68580" marR="68580" marT="34290" marB="34290"/>
                </a:tc>
                <a:tc>
                  <a:txBody>
                    <a:bodyPr/>
                    <a:lstStyle/>
                    <a:p>
                      <a:r>
                        <a:rPr lang="en-GB" sz="1100" dirty="0" smtClean="0"/>
                        <a:t>1.1</a:t>
                      </a:r>
                      <a:endParaRPr lang="en-GB" sz="1100" dirty="0"/>
                    </a:p>
                  </a:txBody>
                  <a:tcPr marL="68580" marR="68580" marT="34290" marB="34290"/>
                </a:tc>
                <a:tc>
                  <a:txBody>
                    <a:bodyPr/>
                    <a:lstStyle/>
                    <a:p>
                      <a:r>
                        <a:rPr lang="en-GB" sz="1100" dirty="0" smtClean="0"/>
                        <a:t>the protocol is open, free, and universally implementable</a:t>
                      </a:r>
                      <a:endParaRPr lang="en-GB" sz="1100" dirty="0"/>
                    </a:p>
                  </a:txBody>
                  <a:tcPr marL="68580" marR="68580" marT="34290" marB="34290"/>
                </a:tc>
                <a:tc>
                  <a:txBody>
                    <a:bodyPr/>
                    <a:lstStyle/>
                    <a:p>
                      <a:r>
                        <a:rPr lang="en-GB" sz="1100" dirty="0" smtClean="0"/>
                        <a:t>2</a:t>
                      </a:r>
                      <a:endParaRPr lang="en-GB" sz="1100" dirty="0"/>
                    </a:p>
                  </a:txBody>
                  <a:tcPr marL="68580" marR="68580" marT="34290" marB="34290"/>
                </a:tc>
                <a:tc>
                  <a:txBody>
                    <a:bodyPr/>
                    <a:lstStyle/>
                    <a:p>
                      <a:r>
                        <a:rPr lang="en-GB" sz="1100" dirty="0" smtClean="0"/>
                        <a:t>(meta)data use vocabularies that follow FAIR principles</a:t>
                      </a:r>
                      <a:endParaRPr lang="en-GB" sz="1100" dirty="0"/>
                    </a:p>
                  </a:txBody>
                  <a:tcPr marL="68580" marR="68580" marT="34290" marB="34290"/>
                </a:tc>
                <a:tc>
                  <a:txBody>
                    <a:bodyPr/>
                    <a:lstStyle/>
                    <a:p>
                      <a:r>
                        <a:rPr lang="en-GB" sz="1100" dirty="0" smtClean="0"/>
                        <a:t>1.1</a:t>
                      </a:r>
                      <a:endParaRPr lang="en-GB" sz="1100" dirty="0"/>
                    </a:p>
                  </a:txBody>
                  <a:tcPr marL="68580" marR="68580" marT="34290" marB="34290"/>
                </a:tc>
                <a:tc>
                  <a:txBody>
                    <a:bodyPr/>
                    <a:lstStyle/>
                    <a:p>
                      <a:r>
                        <a:rPr lang="en-GB" sz="1100" dirty="0" smtClean="0"/>
                        <a:t>(meta)data are released with a clear and accessible data usage license</a:t>
                      </a:r>
                      <a:endParaRPr lang="en-GB" sz="1100" dirty="0"/>
                    </a:p>
                  </a:txBody>
                  <a:tcPr marL="68580" marR="68580" marT="34290" marB="34290"/>
                </a:tc>
              </a:tr>
              <a:tr h="708660">
                <a:tc>
                  <a:txBody>
                    <a:bodyPr/>
                    <a:lstStyle/>
                    <a:p>
                      <a:r>
                        <a:rPr lang="en-GB" sz="1100" dirty="0" smtClean="0"/>
                        <a:t>3</a:t>
                      </a:r>
                      <a:endParaRPr lang="en-GB" sz="1100" dirty="0"/>
                    </a:p>
                  </a:txBody>
                  <a:tcPr marL="68580" marR="68580" marT="34290" marB="34290"/>
                </a:tc>
                <a:tc>
                  <a:txBody>
                    <a:bodyPr/>
                    <a:lstStyle/>
                    <a:p>
                      <a:r>
                        <a:rPr lang="en-GB" sz="1100" dirty="0" smtClean="0"/>
                        <a:t>metadata clearly and explicitly include the identifier of the data it describes</a:t>
                      </a:r>
                      <a:endParaRPr lang="en-GB" sz="1100" dirty="0"/>
                    </a:p>
                  </a:txBody>
                  <a:tcPr marL="68580" marR="68580" marT="34290" marB="34290"/>
                </a:tc>
                <a:tc>
                  <a:txBody>
                    <a:bodyPr/>
                    <a:lstStyle/>
                    <a:p>
                      <a:r>
                        <a:rPr lang="en-GB" sz="1100" dirty="0" smtClean="0"/>
                        <a:t>1.2</a:t>
                      </a:r>
                      <a:endParaRPr lang="en-GB" sz="1100" dirty="0"/>
                    </a:p>
                  </a:txBody>
                  <a:tcPr marL="68580" marR="68580" marT="34290" marB="34290"/>
                </a:tc>
                <a:tc>
                  <a:txBody>
                    <a:bodyPr/>
                    <a:lstStyle/>
                    <a:p>
                      <a:r>
                        <a:rPr lang="en-GB" sz="1100" dirty="0" smtClean="0"/>
                        <a:t>the protocol allows for an authentication and authorization procedure, where necessary</a:t>
                      </a:r>
                      <a:endParaRPr lang="en-GB" sz="1100" dirty="0"/>
                    </a:p>
                  </a:txBody>
                  <a:tcPr marL="68580" marR="68580" marT="34290" marB="34290"/>
                </a:tc>
                <a:tc>
                  <a:txBody>
                    <a:bodyPr/>
                    <a:lstStyle/>
                    <a:p>
                      <a:r>
                        <a:rPr lang="en-GB" sz="1100" dirty="0" smtClean="0"/>
                        <a:t>3</a:t>
                      </a:r>
                      <a:endParaRPr lang="en-GB" sz="1100" dirty="0"/>
                    </a:p>
                  </a:txBody>
                  <a:tcPr marL="68580" marR="68580" marT="34290" marB="34290"/>
                </a:tc>
                <a:tc>
                  <a:txBody>
                    <a:bodyPr/>
                    <a:lstStyle/>
                    <a:p>
                      <a:r>
                        <a:rPr lang="en-GB" sz="1100" dirty="0" smtClean="0"/>
                        <a:t>(meta)data include qualified references to other </a:t>
                      </a:r>
                    </a:p>
                    <a:p>
                      <a:r>
                        <a:rPr lang="en-GB" sz="1100" dirty="0" smtClean="0"/>
                        <a:t>(meta)data</a:t>
                      </a:r>
                      <a:endParaRPr lang="en-GB" sz="1100" dirty="0"/>
                    </a:p>
                  </a:txBody>
                  <a:tcPr marL="68580" marR="68580" marT="34290" marB="34290"/>
                </a:tc>
                <a:tc>
                  <a:txBody>
                    <a:bodyPr/>
                    <a:lstStyle/>
                    <a:p>
                      <a:r>
                        <a:rPr lang="en-GB" sz="1100" dirty="0" smtClean="0"/>
                        <a:t>1.2</a:t>
                      </a:r>
                      <a:endParaRPr lang="en-GB" sz="1100" dirty="0"/>
                    </a:p>
                  </a:txBody>
                  <a:tcPr marL="68580" marR="68580" marT="34290" marB="34290"/>
                </a:tc>
                <a:tc>
                  <a:txBody>
                    <a:bodyPr/>
                    <a:lstStyle/>
                    <a:p>
                      <a:r>
                        <a:rPr lang="en-GB" sz="1100" dirty="0" smtClean="0"/>
                        <a:t>(meta)data are associated with detailed provenance</a:t>
                      </a:r>
                      <a:endParaRPr lang="en-GB" sz="1100" dirty="0"/>
                    </a:p>
                  </a:txBody>
                  <a:tcPr marL="68580" marR="68580" marT="34290" marB="34290"/>
                </a:tc>
              </a:tr>
              <a:tr h="548640">
                <a:tc>
                  <a:txBody>
                    <a:bodyPr/>
                    <a:lstStyle/>
                    <a:p>
                      <a:r>
                        <a:rPr lang="en-GB" sz="1100" dirty="0" smtClean="0"/>
                        <a:t>4</a:t>
                      </a:r>
                      <a:endParaRPr lang="en-GB" sz="1100" dirty="0"/>
                    </a:p>
                  </a:txBody>
                  <a:tcPr marL="68580" marR="68580" marT="34290" marB="34290"/>
                </a:tc>
                <a:tc>
                  <a:txBody>
                    <a:bodyPr/>
                    <a:lstStyle/>
                    <a:p>
                      <a:r>
                        <a:rPr lang="en-GB" sz="1100" dirty="0" smtClean="0"/>
                        <a:t>(meta)data are registered or indexed in a searchable </a:t>
                      </a:r>
                    </a:p>
                    <a:p>
                      <a:r>
                        <a:rPr lang="en-GB" sz="1100" dirty="0" smtClean="0"/>
                        <a:t>Resource</a:t>
                      </a:r>
                      <a:endParaRPr lang="en-GB" sz="1100" dirty="0"/>
                    </a:p>
                  </a:txBody>
                  <a:tcPr marL="68580" marR="68580" marT="34290" marB="34290"/>
                </a:tc>
                <a:tc>
                  <a:txBody>
                    <a:bodyPr/>
                    <a:lstStyle/>
                    <a:p>
                      <a:r>
                        <a:rPr lang="en-GB" sz="1100" dirty="0" smtClean="0"/>
                        <a:t>2</a:t>
                      </a:r>
                      <a:endParaRPr lang="en-GB" sz="1100" dirty="0"/>
                    </a:p>
                  </a:txBody>
                  <a:tcPr marL="68580" marR="68580" marT="34290" marB="34290"/>
                </a:tc>
                <a:tc>
                  <a:txBody>
                    <a:bodyPr/>
                    <a:lstStyle/>
                    <a:p>
                      <a:r>
                        <a:rPr lang="en-GB" sz="1100" dirty="0" smtClean="0"/>
                        <a:t>metadata are accessible, even when the data are no longer available</a:t>
                      </a:r>
                      <a:endParaRPr lang="en-GB" sz="1100" dirty="0"/>
                    </a:p>
                  </a:txBody>
                  <a:tcPr marL="68580" marR="68580" marT="34290" marB="34290"/>
                </a:tc>
                <a:tc>
                  <a:txBody>
                    <a:bodyPr/>
                    <a:lstStyle/>
                    <a:p>
                      <a:r>
                        <a:rPr lang="en-GB" sz="1100" dirty="0" smtClean="0"/>
                        <a:t>4</a:t>
                      </a:r>
                      <a:endParaRPr lang="en-GB" sz="1100" dirty="0"/>
                    </a:p>
                  </a:txBody>
                  <a:tcPr marL="68580" marR="68580" marT="34290" marB="34290"/>
                </a:tc>
                <a:tc>
                  <a:txBody>
                    <a:bodyPr/>
                    <a:lstStyle/>
                    <a:p>
                      <a:r>
                        <a:rPr lang="en-GB" sz="1100" dirty="0" smtClean="0"/>
                        <a:t>(meta)data can be exchanged through a standard format</a:t>
                      </a:r>
                      <a:endParaRPr lang="en-GB" sz="1100" dirty="0"/>
                    </a:p>
                  </a:txBody>
                  <a:tcPr marL="68580" marR="68580" marT="34290" marB="34290"/>
                </a:tc>
                <a:tc>
                  <a:txBody>
                    <a:bodyPr/>
                    <a:lstStyle/>
                    <a:p>
                      <a:r>
                        <a:rPr lang="en-GB" sz="1100" dirty="0" smtClean="0"/>
                        <a:t>1.3</a:t>
                      </a:r>
                      <a:endParaRPr lang="en-GB" sz="1100" dirty="0"/>
                    </a:p>
                  </a:txBody>
                  <a:tcPr marL="68580" marR="68580" marT="34290" marB="34290"/>
                </a:tc>
                <a:tc>
                  <a:txBody>
                    <a:bodyPr/>
                    <a:lstStyle/>
                    <a:p>
                      <a:r>
                        <a:rPr lang="en-GB" sz="1100" dirty="0" smtClean="0"/>
                        <a:t>(meta)data meet domain-relevant community standards</a:t>
                      </a:r>
                      <a:endParaRPr lang="en-GB" sz="1100" dirty="0"/>
                    </a:p>
                  </a:txBody>
                  <a:tcPr marL="68580" marR="68580" marT="34290" marB="34290"/>
                </a:tc>
              </a:tr>
            </a:tbl>
          </a:graphicData>
        </a:graphic>
      </p:graphicFrame>
      <p:sp>
        <p:nvSpPr>
          <p:cNvPr id="9" name="Text Placeholder 5"/>
          <p:cNvSpPr>
            <a:spLocks noGrp="1"/>
          </p:cNvSpPr>
          <p:nvPr>
            <p:ph type="body" sz="quarter" idx="13"/>
          </p:nvPr>
        </p:nvSpPr>
        <p:spPr>
          <a:xfrm>
            <a:off x="655220" y="615086"/>
            <a:ext cx="7751208" cy="288541"/>
          </a:xfrm>
        </p:spPr>
        <p:txBody>
          <a:bodyPr/>
          <a:lstStyle/>
          <a:p>
            <a:r>
              <a:rPr lang="en-GB" dirty="0">
                <a:solidFill>
                  <a:schemeClr val="tx1"/>
                </a:solidFill>
              </a:rPr>
              <a:t>FAIR Guiding Principles for Scientific Data Management and Stewardship</a:t>
            </a:r>
          </a:p>
        </p:txBody>
      </p:sp>
      <p:sp>
        <p:nvSpPr>
          <p:cNvPr id="7" name="Rectangle 6"/>
          <p:cNvSpPr/>
          <p:nvPr/>
        </p:nvSpPr>
        <p:spPr>
          <a:xfrm>
            <a:off x="3213100" y="0"/>
            <a:ext cx="5696900" cy="523220"/>
          </a:xfrm>
          <a:prstGeom prst="rect">
            <a:avLst/>
          </a:prstGeom>
        </p:spPr>
        <p:txBody>
          <a:bodyPr wrap="square">
            <a:spAutoFit/>
          </a:bodyPr>
          <a:lstStyle/>
          <a:p>
            <a:pPr algn="r"/>
            <a:r>
              <a:rPr lang="en-GB" sz="2800" b="1" dirty="0" smtClean="0"/>
              <a:t> FAIR</a:t>
            </a:r>
            <a:endParaRPr lang="en-GB" sz="2800" b="1" dirty="0"/>
          </a:p>
        </p:txBody>
      </p:sp>
    </p:spTree>
    <p:extLst>
      <p:ext uri="{BB962C8B-B14F-4D97-AF65-F5344CB8AC3E}">
        <p14:creationId xmlns:p14="http://schemas.microsoft.com/office/powerpoint/2010/main" val="298077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Innovative Policy Platform : OECD</a:t>
            </a:r>
            <a:endParaRPr lang="en-GB" dirty="0"/>
          </a:p>
        </p:txBody>
      </p:sp>
      <p:sp>
        <p:nvSpPr>
          <p:cNvPr id="3" name="Content Placeholder 2"/>
          <p:cNvSpPr>
            <a:spLocks noGrp="1"/>
          </p:cNvSpPr>
          <p:nvPr>
            <p:ph sz="quarter" idx="13"/>
          </p:nvPr>
        </p:nvSpPr>
        <p:spPr/>
        <p:txBody>
          <a:bodyPr/>
          <a:lstStyle/>
          <a:p>
            <a:endParaRPr lang="en-GB"/>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33</a:t>
            </a:fld>
            <a:endParaRPr lang="en-GB" noProof="0" dirty="0"/>
          </a:p>
        </p:txBody>
      </p:sp>
      <p:pic>
        <p:nvPicPr>
          <p:cNvPr id="7" name="Picture 6"/>
          <p:cNvPicPr>
            <a:picLocks noChangeAspect="1"/>
          </p:cNvPicPr>
          <p:nvPr/>
        </p:nvPicPr>
        <p:blipFill>
          <a:blip r:embed="rId2"/>
          <a:stretch>
            <a:fillRect/>
          </a:stretch>
        </p:blipFill>
        <p:spPr>
          <a:xfrm>
            <a:off x="1939396" y="445294"/>
            <a:ext cx="4980694" cy="3812626"/>
          </a:xfrm>
          <a:prstGeom prst="rect">
            <a:avLst/>
          </a:prstGeom>
        </p:spPr>
      </p:pic>
      <p:sp>
        <p:nvSpPr>
          <p:cNvPr id="8" name="TextBox 7"/>
          <p:cNvSpPr txBox="1"/>
          <p:nvPr/>
        </p:nvSpPr>
        <p:spPr>
          <a:xfrm>
            <a:off x="801511" y="4368324"/>
            <a:ext cx="8126588" cy="240313"/>
          </a:xfrm>
          <a:prstGeom prst="rect">
            <a:avLst/>
          </a:prstGeom>
          <a:noFill/>
        </p:spPr>
        <p:txBody>
          <a:bodyPr wrap="square" lIns="72000" tIns="36000" rIns="72000" bIns="36000" rtlCol="0" anchor="ctr" anchorCtr="0">
            <a:spAutoFit/>
          </a:bodyPr>
          <a:lstStyle/>
          <a:p>
            <a:pPr>
              <a:lnSpc>
                <a:spcPct val="99000"/>
              </a:lnSpc>
            </a:pPr>
            <a:r>
              <a:rPr lang="en-GB" sz="1100" dirty="0"/>
              <a:t>https://www.innovationpolicyplatform.org/content/open-science-country-notes</a:t>
            </a:r>
            <a:endParaRPr lang="en-GB" sz="1100" dirty="0" smtClean="0"/>
          </a:p>
        </p:txBody>
      </p:sp>
    </p:spTree>
    <p:extLst>
      <p:ext uri="{BB962C8B-B14F-4D97-AF65-F5344CB8AC3E}">
        <p14:creationId xmlns:p14="http://schemas.microsoft.com/office/powerpoint/2010/main" val="1282364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projects to support Open Science</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34</a:t>
            </a:fld>
            <a:endParaRPr lang="en-GB" noProof="0" dirty="0"/>
          </a:p>
        </p:txBody>
      </p:sp>
    </p:spTree>
    <p:extLst>
      <p:ext uri="{BB962C8B-B14F-4D97-AF65-F5344CB8AC3E}">
        <p14:creationId xmlns:p14="http://schemas.microsoft.com/office/powerpoint/2010/main" val="361232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143000" y="5"/>
            <a:ext cx="6856751" cy="4138049"/>
          </a:xfrm>
          <a:prstGeom prst="rect">
            <a:avLst/>
          </a:prstGeom>
        </p:spPr>
      </p:pic>
      <p:sp>
        <p:nvSpPr>
          <p:cNvPr id="5" name="Rectangle 4"/>
          <p:cNvSpPr/>
          <p:nvPr/>
        </p:nvSpPr>
        <p:spPr bwMode="auto">
          <a:xfrm>
            <a:off x="629392" y="522514"/>
            <a:ext cx="7897091" cy="4565500"/>
          </a:xfrm>
          <a:prstGeom prst="rect">
            <a:avLst/>
          </a:prstGeom>
          <a:solidFill>
            <a:schemeClr val="bg1">
              <a:alpha val="80000"/>
            </a:schemeClr>
          </a:solidFill>
          <a:ln>
            <a:no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850">
              <a:solidFill>
                <a:srgbClr val="000000"/>
              </a:solidFill>
              <a:latin typeface="Gill Sans" charset="0"/>
              <a:ea typeface="ヒラギノ角ゴ ProN W3" charset="0"/>
              <a:cs typeface="ヒラギノ角ゴ ProN W3" charset="0"/>
              <a:sym typeface="Gill Sans" charset="0"/>
            </a:endParaRPr>
          </a:p>
        </p:txBody>
      </p:sp>
      <p:sp>
        <p:nvSpPr>
          <p:cNvPr id="8" name="Text Placeholder 7"/>
          <p:cNvSpPr>
            <a:spLocks noGrp="1"/>
          </p:cNvSpPr>
          <p:nvPr>
            <p:ph type="body" sz="quarter" idx="10"/>
          </p:nvPr>
        </p:nvSpPr>
        <p:spPr>
          <a:xfrm>
            <a:off x="3966942" y="4382978"/>
            <a:ext cx="4262658" cy="705036"/>
          </a:xfrm>
        </p:spPr>
        <p:txBody>
          <a:bodyPr>
            <a:normAutofit/>
          </a:bodyPr>
          <a:lstStyle/>
          <a:p>
            <a:pPr algn="r">
              <a:defRPr/>
            </a:pPr>
            <a:endParaRPr lang="en-GB" sz="1800" dirty="0" smtClean="0">
              <a:solidFill>
                <a:schemeClr val="tx1">
                  <a:lumMod val="65000"/>
                  <a:lumOff val="35000"/>
                </a:schemeClr>
              </a:solidFill>
            </a:endParaRPr>
          </a:p>
          <a:p>
            <a:pPr algn="r">
              <a:defRPr/>
            </a:pPr>
            <a:r>
              <a:rPr lang="en-GB" sz="1800" dirty="0" smtClean="0">
                <a:solidFill>
                  <a:schemeClr val="tx1">
                    <a:lumMod val="65000"/>
                    <a:lumOff val="35000"/>
                  </a:schemeClr>
                </a:solidFill>
              </a:rPr>
              <a:t>European Open Science Cloud </a:t>
            </a:r>
            <a:endParaRPr lang="en-GB" sz="1800" dirty="0">
              <a:solidFill>
                <a:schemeClr val="tx1">
                  <a:lumMod val="65000"/>
                  <a:lumOff val="35000"/>
                </a:schemeClr>
              </a:solidFill>
            </a:endParaRPr>
          </a:p>
        </p:txBody>
      </p:sp>
      <p:sp>
        <p:nvSpPr>
          <p:cNvPr id="9" name="Text Placeholder 8"/>
          <p:cNvSpPr>
            <a:spLocks noGrp="1"/>
          </p:cNvSpPr>
          <p:nvPr>
            <p:ph type="body" sz="quarter" idx="11"/>
          </p:nvPr>
        </p:nvSpPr>
        <p:spPr>
          <a:xfrm>
            <a:off x="4688162" y="4601347"/>
            <a:ext cx="3159100" cy="486668"/>
          </a:xfrm>
        </p:spPr>
        <p:txBody>
          <a:bodyPr>
            <a:normAutofit/>
          </a:bodyPr>
          <a:lstStyle/>
          <a:p>
            <a:pPr algn="r">
              <a:defRPr/>
            </a:pPr>
            <a:r>
              <a:rPr lang="en-GB" sz="1350" dirty="0">
                <a:solidFill>
                  <a:schemeClr val="tx1">
                    <a:lumMod val="65000"/>
                    <a:lumOff val="35000"/>
                  </a:schemeClr>
                </a:solidFill>
              </a:rPr>
              <a:t>.</a:t>
            </a:r>
          </a:p>
        </p:txBody>
      </p:sp>
      <p:sp>
        <p:nvSpPr>
          <p:cNvPr id="6" name="Subtitle 5"/>
          <p:cNvSpPr>
            <a:spLocks noGrp="1"/>
          </p:cNvSpPr>
          <p:nvPr>
            <p:ph type="subTitle" idx="1"/>
          </p:nvPr>
        </p:nvSpPr>
        <p:spPr>
          <a:xfrm>
            <a:off x="715866" y="674328"/>
            <a:ext cx="7944592" cy="3804557"/>
          </a:xfrm>
        </p:spPr>
        <p:txBody>
          <a:bodyPr>
            <a:noAutofit/>
          </a:bodyPr>
          <a:lstStyle/>
          <a:p>
            <a:r>
              <a:rPr lang="en-GB" sz="1600" i="1" dirty="0">
                <a:solidFill>
                  <a:schemeClr val="bg1">
                    <a:lumMod val="50000"/>
                  </a:schemeClr>
                </a:solidFill>
              </a:rPr>
              <a:t>A</a:t>
            </a:r>
            <a:r>
              <a:rPr lang="en-GB" sz="1600" i="1" dirty="0" smtClean="0">
                <a:solidFill>
                  <a:schemeClr val="bg1">
                    <a:lumMod val="50000"/>
                  </a:schemeClr>
                </a:solidFill>
              </a:rPr>
              <a:t> </a:t>
            </a:r>
            <a:r>
              <a:rPr lang="en-GB" sz="1600" i="1" dirty="0">
                <a:solidFill>
                  <a:schemeClr val="bg1">
                    <a:lumMod val="50000"/>
                  </a:schemeClr>
                </a:solidFill>
              </a:rPr>
              <a:t>federated globally accessible environment where researchers, innovators, companies and citizens can publish, find and re-use each other´s data and tools for research, innovation and educational purposes. </a:t>
            </a:r>
            <a:endParaRPr lang="en-GB" sz="1600" i="1" dirty="0" smtClean="0">
              <a:solidFill>
                <a:schemeClr val="bg1">
                  <a:lumMod val="50000"/>
                </a:schemeClr>
              </a:solidFill>
            </a:endParaRPr>
          </a:p>
          <a:p>
            <a:r>
              <a:rPr lang="en-GB" sz="1600" i="1" dirty="0" smtClean="0">
                <a:solidFill>
                  <a:schemeClr val="bg1">
                    <a:lumMod val="50000"/>
                  </a:schemeClr>
                </a:solidFill>
              </a:rPr>
              <a:t>Imagine </a:t>
            </a:r>
            <a:r>
              <a:rPr lang="en-GB" sz="1600" i="1" dirty="0">
                <a:solidFill>
                  <a:schemeClr val="bg1">
                    <a:lumMod val="50000"/>
                  </a:schemeClr>
                </a:solidFill>
              </a:rPr>
              <a:t>that this all operates under well defined and trusted conditions, supported by a sustainable and just value for money model. </a:t>
            </a:r>
            <a:endParaRPr lang="en-GB" sz="1600" i="1" dirty="0" smtClean="0">
              <a:solidFill>
                <a:schemeClr val="bg1">
                  <a:lumMod val="50000"/>
                </a:schemeClr>
              </a:solidFill>
            </a:endParaRPr>
          </a:p>
          <a:p>
            <a:r>
              <a:rPr lang="en-GB" sz="1600" i="1" dirty="0" smtClean="0">
                <a:solidFill>
                  <a:schemeClr val="bg1">
                    <a:lumMod val="50000"/>
                  </a:schemeClr>
                </a:solidFill>
              </a:rPr>
              <a:t>This </a:t>
            </a:r>
            <a:r>
              <a:rPr lang="en-GB" sz="1600" i="1" dirty="0">
                <a:solidFill>
                  <a:schemeClr val="bg1">
                    <a:lumMod val="50000"/>
                  </a:schemeClr>
                </a:solidFill>
              </a:rPr>
              <a:t>is the environment that must be fostered in Europe and beyond to ensure that European research and innovation is able to contribute fully to knowledge creation, meet global challenges and fuel economic prosperity in Europe. </a:t>
            </a:r>
            <a:endParaRPr lang="en-GB" sz="1600" i="1" dirty="0" smtClean="0">
              <a:solidFill>
                <a:schemeClr val="bg1">
                  <a:lumMod val="50000"/>
                </a:schemeClr>
              </a:solidFill>
            </a:endParaRPr>
          </a:p>
          <a:p>
            <a:r>
              <a:rPr lang="en-GB" sz="1600" i="1" dirty="0" smtClean="0">
                <a:solidFill>
                  <a:schemeClr val="bg1">
                    <a:lumMod val="50000"/>
                  </a:schemeClr>
                </a:solidFill>
              </a:rPr>
              <a:t>This </a:t>
            </a:r>
            <a:r>
              <a:rPr lang="en-GB" sz="1600" i="1" dirty="0">
                <a:solidFill>
                  <a:schemeClr val="bg1">
                    <a:lumMod val="50000"/>
                  </a:schemeClr>
                </a:solidFill>
              </a:rPr>
              <a:t>we believe encapsulates the concept of the </a:t>
            </a:r>
            <a:r>
              <a:rPr lang="en-GB" sz="1600" b="1" i="1" dirty="0">
                <a:solidFill>
                  <a:schemeClr val="bg1">
                    <a:lumMod val="50000"/>
                  </a:schemeClr>
                </a:solidFill>
              </a:rPr>
              <a:t>European Open Science Cloud (EOSC)</a:t>
            </a:r>
            <a:r>
              <a:rPr lang="en-GB" sz="1600" i="1" dirty="0">
                <a:solidFill>
                  <a:schemeClr val="bg1">
                    <a:lumMod val="50000"/>
                  </a:schemeClr>
                </a:solidFill>
              </a:rPr>
              <a:t>, and indeed such a federated European endeavour might be expressed as the </a:t>
            </a:r>
            <a:r>
              <a:rPr lang="en-GB" sz="2000" b="1" i="1" dirty="0">
                <a:solidFill>
                  <a:schemeClr val="bg1">
                    <a:lumMod val="50000"/>
                  </a:schemeClr>
                </a:solidFill>
              </a:rPr>
              <a:t>European contribution </a:t>
            </a:r>
            <a:r>
              <a:rPr lang="en-GB" sz="2000" b="1" i="1" dirty="0" smtClean="0">
                <a:solidFill>
                  <a:schemeClr val="bg1">
                    <a:lumMod val="50000"/>
                  </a:schemeClr>
                </a:solidFill>
              </a:rPr>
              <a:t>to a global research data commons </a:t>
            </a:r>
            <a:endParaRPr lang="en-GB" sz="2000" b="1" i="1" dirty="0">
              <a:solidFill>
                <a:schemeClr val="bg1">
                  <a:lumMod val="50000"/>
                </a:schemeClr>
              </a:solidFill>
            </a:endParaRPr>
          </a:p>
        </p:txBody>
      </p:sp>
    </p:spTree>
    <p:extLst>
      <p:ext uri="{BB962C8B-B14F-4D97-AF65-F5344CB8AC3E}">
        <p14:creationId xmlns:p14="http://schemas.microsoft.com/office/powerpoint/2010/main" val="14292795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Common Endeavour (EU Perspective)</a:t>
            </a:r>
            <a:endParaRPr lang="en-GB" dirty="0"/>
          </a:p>
        </p:txBody>
      </p:sp>
      <p:sp>
        <p:nvSpPr>
          <p:cNvPr id="4" name="Date Placeholder 3"/>
          <p:cNvSpPr>
            <a:spLocks noGrp="1"/>
          </p:cNvSpPr>
          <p:nvPr>
            <p:ph type="dt" sz="half" idx="10"/>
          </p:nvPr>
        </p:nvSpPr>
        <p:spPr/>
        <p:txBody>
          <a:bodyPr/>
          <a:lstStyle/>
          <a:p>
            <a:fld id="{D310A273-68A0-486F-AA2A-046B701DA505}" type="datetime1">
              <a:rPr lang="en-GB" smtClean="0"/>
              <a:t>27/03/2017</a:t>
            </a:fld>
            <a:endParaRPr lang="en-GB"/>
          </a:p>
        </p:txBody>
      </p:sp>
      <p:sp>
        <p:nvSpPr>
          <p:cNvPr id="5" name="Footer Placeholder 4"/>
          <p:cNvSpPr>
            <a:spLocks noGrp="1"/>
          </p:cNvSpPr>
          <p:nvPr>
            <p:ph type="ftr" sz="quarter" idx="11"/>
          </p:nvPr>
        </p:nvSpPr>
        <p:spPr/>
        <p:txBody>
          <a:bodyPr/>
          <a:lstStyle/>
          <a:p>
            <a:r>
              <a:rPr lang="en-GB" smtClean="0"/>
              <a:t>RICH - Madrid - Open Science In Europe, April 2016</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pPr/>
              <a:t>36</a:t>
            </a:fld>
            <a:endParaRPr lang="en-GB"/>
          </a:p>
        </p:txBody>
      </p:sp>
      <p:pic>
        <p:nvPicPr>
          <p:cNvPr id="7" name="Picture 6"/>
          <p:cNvPicPr>
            <a:picLocks noChangeAspect="1"/>
          </p:cNvPicPr>
          <p:nvPr/>
        </p:nvPicPr>
        <p:blipFill>
          <a:blip r:embed="rId3"/>
          <a:stretch>
            <a:fillRect/>
          </a:stretch>
        </p:blipFill>
        <p:spPr>
          <a:xfrm>
            <a:off x="1103185" y="579543"/>
            <a:ext cx="6937629" cy="4204915"/>
          </a:xfrm>
          <a:prstGeom prst="rect">
            <a:avLst/>
          </a:prstGeom>
        </p:spPr>
      </p:pic>
    </p:spTree>
    <p:extLst>
      <p:ext uri="{BB962C8B-B14F-4D97-AF65-F5344CB8AC3E}">
        <p14:creationId xmlns:p14="http://schemas.microsoft.com/office/powerpoint/2010/main" val="842205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OpenAIRE-Connect</a:t>
            </a:r>
            <a:endParaRPr lang="en-GB" dirty="0"/>
          </a:p>
        </p:txBody>
      </p:sp>
      <p:sp>
        <p:nvSpPr>
          <p:cNvPr id="3" name="Content Placeholder 2"/>
          <p:cNvSpPr>
            <a:spLocks noGrp="1"/>
          </p:cNvSpPr>
          <p:nvPr>
            <p:ph sz="quarter" idx="13"/>
          </p:nvPr>
        </p:nvSpPr>
        <p:spPr/>
        <p:txBody>
          <a:bodyPr/>
          <a:lstStyle/>
          <a:p>
            <a:r>
              <a:rPr lang="en-GB" dirty="0" smtClean="0"/>
              <a:t>Connected to EOSC</a:t>
            </a:r>
          </a:p>
          <a:p>
            <a:r>
              <a:rPr lang="en-GB" dirty="0" smtClean="0"/>
              <a:t>Builds on the OpenAIRE infrastructure to adapt it for open science. </a:t>
            </a:r>
          </a:p>
          <a:p>
            <a:r>
              <a:rPr lang="en-GB" dirty="0" smtClean="0"/>
              <a:t>Beyond outputs and data; code, images, software, everything digital. “Research artefacts”</a:t>
            </a:r>
          </a:p>
          <a:p>
            <a:r>
              <a:rPr lang="en-GB" dirty="0" smtClean="0"/>
              <a:t>Nodes and links between the artefacts to connect them together. Research Packages.</a:t>
            </a:r>
          </a:p>
          <a:p>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37</a:t>
            </a:fld>
            <a:endParaRPr lang="en-GB" noProof="0" dirty="0"/>
          </a:p>
        </p:txBody>
      </p:sp>
    </p:spTree>
    <p:extLst>
      <p:ext uri="{BB962C8B-B14F-4D97-AF65-F5344CB8AC3E}">
        <p14:creationId xmlns:p14="http://schemas.microsoft.com/office/powerpoint/2010/main" val="3325474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Climategate</a:t>
            </a:r>
            <a:endParaRPr lang="en-GB" dirty="0"/>
          </a:p>
        </p:txBody>
      </p:sp>
      <p:sp>
        <p:nvSpPr>
          <p:cNvPr id="3" name="Content Placeholder 2"/>
          <p:cNvSpPr>
            <a:spLocks noGrp="1"/>
          </p:cNvSpPr>
          <p:nvPr>
            <p:ph sz="quarter" idx="13"/>
          </p:nvPr>
        </p:nvSpPr>
        <p:spPr/>
        <p:txBody>
          <a:bodyPr/>
          <a:lstStyle/>
          <a:p>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38</a:t>
            </a:fld>
            <a:endParaRPr lang="en-GB" noProof="0" dirty="0"/>
          </a:p>
        </p:txBody>
      </p:sp>
      <p:pic>
        <p:nvPicPr>
          <p:cNvPr id="3074" name="Picture 2" descr="climategate-burn-ta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7" y="444507"/>
            <a:ext cx="600075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97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innovation</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39</a:t>
            </a:fld>
            <a:endParaRPr lang="en-GB" noProof="0" dirty="0"/>
          </a:p>
        </p:txBody>
      </p:sp>
    </p:spTree>
    <p:extLst>
      <p:ext uri="{BB962C8B-B14F-4D97-AF65-F5344CB8AC3E}">
        <p14:creationId xmlns:p14="http://schemas.microsoft.com/office/powerpoint/2010/main" val="242881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21/03/2017 </a:t>
            </a:r>
            <a:endParaRPr lang="en-GB"/>
          </a:p>
        </p:txBody>
      </p:sp>
      <p:sp>
        <p:nvSpPr>
          <p:cNvPr id="4" name="Footer Placeholder 3"/>
          <p:cNvSpPr>
            <a:spLocks noGrp="1"/>
          </p:cNvSpPr>
          <p:nvPr>
            <p:ph type="ftr" sz="quarter" idx="11"/>
          </p:nvPr>
        </p:nvSpPr>
        <p:spPr/>
        <p:txBody>
          <a:bodyPr/>
          <a:lstStyle/>
          <a:p>
            <a:r>
              <a:rPr lang="en-GB" smtClean="0"/>
              <a:t>CARIST</a:t>
            </a:r>
            <a:endParaRPr lang="en-GB" dirty="0"/>
          </a:p>
        </p:txBody>
      </p:sp>
      <p:pic>
        <p:nvPicPr>
          <p:cNvPr id="2050" name="Picture 2" descr="http://i4.mirror.co.uk/incoming/article8278598.ece/ALTERNATES/s615b/DEC-25-brex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530" y="0"/>
            <a:ext cx="3863270" cy="518871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F0A55F06-C352-544E-8237-6F33909C7E7A}" type="slidenum">
              <a:rPr lang="en-GB" smtClean="0"/>
              <a:pPr/>
              <a:t>4</a:t>
            </a:fld>
            <a:endParaRPr lang="en-GB"/>
          </a:p>
        </p:txBody>
      </p:sp>
    </p:spTree>
    <p:extLst>
      <p:ext uri="{BB962C8B-B14F-4D97-AF65-F5344CB8AC3E}">
        <p14:creationId xmlns:p14="http://schemas.microsoft.com/office/powerpoint/2010/main" val="3218362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Seven Shifts in Scholarship: Observations on the Future of Research</a:t>
            </a:r>
          </a:p>
        </p:txBody>
      </p:sp>
      <p:sp>
        <p:nvSpPr>
          <p:cNvPr id="3" name="Content Placeholder 2"/>
          <p:cNvSpPr>
            <a:spLocks noGrp="1"/>
          </p:cNvSpPr>
          <p:nvPr>
            <p:ph sz="quarter" idx="13"/>
          </p:nvPr>
        </p:nvSpPr>
        <p:spPr>
          <a:xfrm>
            <a:off x="215902" y="677334"/>
            <a:ext cx="8712198" cy="4055004"/>
          </a:xfrm>
        </p:spPr>
        <p:txBody>
          <a:bodyPr/>
          <a:lstStyle/>
          <a:p>
            <a:r>
              <a:rPr lang="en-GB" i="1" dirty="0"/>
              <a:t>1. Computational </a:t>
            </a:r>
            <a:r>
              <a:rPr lang="en-GB" i="1" dirty="0" smtClean="0"/>
              <a:t>capability</a:t>
            </a:r>
            <a:endParaRPr lang="en-GB" dirty="0"/>
          </a:p>
          <a:p>
            <a:r>
              <a:rPr lang="en-GB" i="1" dirty="0"/>
              <a:t>2. Citizen engagement</a:t>
            </a:r>
            <a:endParaRPr lang="en-GB" dirty="0"/>
          </a:p>
          <a:p>
            <a:r>
              <a:rPr lang="en-GB" i="1" dirty="0"/>
              <a:t>3. Co-production</a:t>
            </a:r>
            <a:endParaRPr lang="en-GB" dirty="0"/>
          </a:p>
          <a:p>
            <a:r>
              <a:rPr lang="en-GB" i="1" dirty="0"/>
              <a:t>4. </a:t>
            </a:r>
            <a:r>
              <a:rPr lang="en-GB" i="1" dirty="0" smtClean="0"/>
              <a:t>Interdisciplinary</a:t>
            </a:r>
            <a:endParaRPr lang="en-GB" dirty="0"/>
          </a:p>
          <a:p>
            <a:r>
              <a:rPr lang="en-GB" i="1" dirty="0"/>
              <a:t>5. </a:t>
            </a:r>
            <a:r>
              <a:rPr lang="en-GB" i="1" dirty="0" smtClean="0"/>
              <a:t>Automation</a:t>
            </a:r>
          </a:p>
          <a:p>
            <a:r>
              <a:rPr lang="en-GB" i="1" dirty="0"/>
              <a:t>6. Scholarly </a:t>
            </a:r>
            <a:r>
              <a:rPr lang="en-GB" i="1" dirty="0" smtClean="0"/>
              <a:t>Communication</a:t>
            </a:r>
          </a:p>
          <a:p>
            <a:r>
              <a:rPr lang="en-GB" i="1" dirty="0"/>
              <a:t>7. </a:t>
            </a:r>
            <a:r>
              <a:rPr lang="en-GB" i="1" dirty="0" smtClean="0"/>
              <a:t>Infrastructure</a:t>
            </a:r>
            <a:endParaRPr lang="en-GB" dirty="0"/>
          </a:p>
          <a:p>
            <a:endParaRPr lang="en-GB" dirty="0"/>
          </a:p>
        </p:txBody>
      </p:sp>
      <p:sp>
        <p:nvSpPr>
          <p:cNvPr id="5" name="Date Placeholder 4"/>
          <p:cNvSpPr>
            <a:spLocks noGrp="1"/>
          </p:cNvSpPr>
          <p:nvPr>
            <p:ph type="dt" sz="half" idx="15"/>
          </p:nvPr>
        </p:nvSpPr>
        <p:spPr/>
        <p:txBody>
          <a:bodyPr/>
          <a:lstStyle/>
          <a:p>
            <a:r>
              <a:rPr lang="en-US" noProof="0" smtClean="0"/>
              <a:t>21/03/2017 </a:t>
            </a:r>
            <a:endParaRPr lang="en-GB" noProof="0" dirty="0"/>
          </a:p>
        </p:txBody>
      </p:sp>
      <p:sp>
        <p:nvSpPr>
          <p:cNvPr id="6" name="Footer Placeholder 5"/>
          <p:cNvSpPr>
            <a:spLocks noGrp="1"/>
          </p:cNvSpPr>
          <p:nvPr>
            <p:ph type="ftr" sz="quarter" idx="16"/>
          </p:nvPr>
        </p:nvSpPr>
        <p:spPr/>
        <p:txBody>
          <a:bodyPr/>
          <a:lstStyle/>
          <a:p>
            <a:r>
              <a:rPr lang="en-GB" noProof="0" smtClean="0"/>
              <a:t>CARIST</a:t>
            </a:r>
            <a:endParaRPr lang="en-GB" noProof="0"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40</a:t>
            </a:fld>
            <a:endParaRPr lang="en-GB" noProof="0" dirty="0"/>
          </a:p>
        </p:txBody>
      </p:sp>
    </p:spTree>
    <p:extLst>
      <p:ext uri="{BB962C8B-B14F-4D97-AF65-F5344CB8AC3E}">
        <p14:creationId xmlns:p14="http://schemas.microsoft.com/office/powerpoint/2010/main" val="508583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‘Machine readable scholarly record’</a:t>
            </a:r>
            <a:r>
              <a:rPr lang="en-GB" b="0" dirty="0"/>
              <a:t/>
            </a:r>
            <a:br>
              <a:rPr lang="en-GB" b="0" dirty="0"/>
            </a:br>
            <a:r>
              <a:rPr lang="en-GB" dirty="0"/>
              <a:t/>
            </a:r>
            <a:br>
              <a:rPr lang="en-GB" dirty="0"/>
            </a:br>
            <a:r>
              <a:rPr lang="en-GB" dirty="0"/>
              <a:t>‘Machine readable scholarly record’</a:t>
            </a:r>
            <a:r>
              <a:rPr lang="en-GB" b="0" dirty="0"/>
              <a:t/>
            </a:r>
            <a:br>
              <a:rPr lang="en-GB" b="0" dirty="0"/>
            </a:br>
            <a:r>
              <a:rPr lang="en-GB" dirty="0"/>
              <a:t/>
            </a:r>
            <a:br>
              <a:rPr lang="en-GB" dirty="0"/>
            </a:br>
            <a:r>
              <a:rPr lang="en-GB" dirty="0"/>
              <a:t>‘Machine readable scholarly record</a:t>
            </a:r>
            <a:r>
              <a:rPr lang="en-GB" dirty="0" smtClean="0"/>
              <a:t>’</a:t>
            </a:r>
            <a:endParaRPr lang="en-GB" dirty="0"/>
          </a:p>
        </p:txBody>
      </p:sp>
      <p:sp>
        <p:nvSpPr>
          <p:cNvPr id="3" name="Content Placeholder 2"/>
          <p:cNvSpPr>
            <a:spLocks noGrp="1"/>
          </p:cNvSpPr>
          <p:nvPr>
            <p:ph sz="quarter" idx="13"/>
          </p:nvPr>
        </p:nvSpPr>
        <p:spPr/>
        <p:txBody>
          <a:bodyPr/>
          <a:lstStyle/>
          <a:p>
            <a:r>
              <a:rPr lang="en-GB" b="1" dirty="0" smtClean="0"/>
              <a:t>Text and data mining. Machine learning, AI, natural language processing, </a:t>
            </a:r>
            <a:r>
              <a:rPr lang="en-GB" b="1" dirty="0" err="1" smtClean="0"/>
              <a:t>blockchain</a:t>
            </a:r>
            <a:r>
              <a:rPr lang="en-GB" b="1" dirty="0"/>
              <a:t>.</a:t>
            </a:r>
            <a:endParaRPr lang="en-GB" dirty="0"/>
          </a:p>
          <a:p>
            <a:r>
              <a:rPr lang="en-GB" dirty="0" err="1" smtClean="0"/>
              <a:t>‘Re</a:t>
            </a:r>
            <a:r>
              <a:rPr lang="en-GB" dirty="0" smtClean="0"/>
              <a:t>-useable’ – making the ingredients of research openly available in such a way that experiments can be repeated, reproduced and altered. </a:t>
            </a:r>
          </a:p>
          <a:p>
            <a:r>
              <a:rPr lang="en-GB" dirty="0" smtClean="0"/>
              <a:t>Code; input data; systems; software; methods, etc.</a:t>
            </a:r>
          </a:p>
          <a:p>
            <a:r>
              <a:rPr lang="en-GB" sz="2000" dirty="0"/>
              <a:t>‘Defining the Scholarly Record for Computational Research’ CNI spring </a:t>
            </a:r>
            <a:r>
              <a:rPr lang="en-GB" sz="2000" dirty="0" smtClean="0"/>
              <a:t>2016. </a:t>
            </a:r>
            <a:r>
              <a:rPr lang="en-GB" sz="2000" dirty="0"/>
              <a:t>Victoria </a:t>
            </a:r>
            <a:r>
              <a:rPr lang="en-GB" sz="2000" dirty="0" err="1" smtClean="0"/>
              <a:t>Stodden</a:t>
            </a:r>
            <a:r>
              <a:rPr lang="en-GB" sz="2000" dirty="0" smtClean="0"/>
              <a:t>, </a:t>
            </a:r>
            <a:r>
              <a:rPr lang="en-GB" sz="2000" dirty="0"/>
              <a:t>Library and Information Science at the University of Illinois at Urbana-Champaign</a:t>
            </a:r>
            <a:r>
              <a:rPr lang="en-GB" dirty="0"/>
              <a:t/>
            </a:r>
            <a:br>
              <a:rPr lang="en-GB" dirty="0"/>
            </a:br>
            <a:r>
              <a:rPr lang="en-GB" sz="1600" dirty="0" smtClean="0"/>
              <a:t>https</a:t>
            </a:r>
            <a:r>
              <a:rPr lang="en-GB" sz="1600" dirty="0"/>
              <a:t>://www.cni.org/events/membership-meetings/past-meetings/spring-2016/plenary-sessions-s16</a:t>
            </a:r>
            <a:r>
              <a:rPr lang="en-GB" dirty="0"/>
              <a:t/>
            </a:r>
            <a:br>
              <a:rPr lang="en-GB" dirty="0"/>
            </a:br>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dirty="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41</a:t>
            </a:fld>
            <a:endParaRPr lang="en-GB" noProof="0" dirty="0"/>
          </a:p>
        </p:txBody>
      </p:sp>
    </p:spTree>
    <p:extLst>
      <p:ext uri="{BB962C8B-B14F-4D97-AF65-F5344CB8AC3E}">
        <p14:creationId xmlns:p14="http://schemas.microsoft.com/office/powerpoint/2010/main" val="3784186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 Innovative Metrics </a:t>
            </a:r>
            <a:r>
              <a:rPr lang="en-GB" b="0" dirty="0"/>
              <a:t>and Indicators</a:t>
            </a:r>
            <a:endParaRPr lang="en-GB" dirty="0"/>
          </a:p>
        </p:txBody>
      </p:sp>
      <p:sp>
        <p:nvSpPr>
          <p:cNvPr id="3" name="Content Placeholder 2"/>
          <p:cNvSpPr>
            <a:spLocks noGrp="1"/>
          </p:cNvSpPr>
          <p:nvPr>
            <p:ph sz="quarter" idx="13"/>
          </p:nvPr>
        </p:nvSpPr>
        <p:spPr/>
        <p:txBody>
          <a:bodyPr/>
          <a:lstStyle/>
          <a:p>
            <a:r>
              <a:rPr lang="en-GB" dirty="0" smtClean="0"/>
              <a:t>Current metrics (Impact Factor) widely considered flawed.</a:t>
            </a:r>
          </a:p>
          <a:p>
            <a:r>
              <a:rPr lang="en-GB" dirty="0"/>
              <a:t>The Metric Tide: Report of the Independent Review of the Role of Metrics in Research Assessment and </a:t>
            </a:r>
            <a:r>
              <a:rPr lang="en-GB" dirty="0" smtClean="0"/>
              <a:t>Management: 2015. </a:t>
            </a:r>
          </a:p>
          <a:p>
            <a:r>
              <a:rPr lang="en-GB" dirty="0" smtClean="0"/>
              <a:t>Could we, the research community, develop new metrics and indicators openly, based on open methods/formula, using open data, open software/platforms </a:t>
            </a:r>
            <a:r>
              <a:rPr lang="en-GB" dirty="0" err="1" smtClean="0"/>
              <a:t>etc</a:t>
            </a:r>
            <a:r>
              <a:rPr lang="en-GB" dirty="0" smtClean="0"/>
              <a:t>? </a:t>
            </a:r>
            <a:endParaRPr lang="en-GB" dirty="0"/>
          </a:p>
          <a:p>
            <a:r>
              <a:rPr lang="en-GB" dirty="0" smtClean="0"/>
              <a:t>Jisc Open Metrics Lab </a:t>
            </a:r>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42</a:t>
            </a:fld>
            <a:endParaRPr lang="en-GB" noProof="0" dirty="0"/>
          </a:p>
        </p:txBody>
      </p:sp>
    </p:spTree>
    <p:extLst>
      <p:ext uri="{BB962C8B-B14F-4D97-AF65-F5344CB8AC3E}">
        <p14:creationId xmlns:p14="http://schemas.microsoft.com/office/powerpoint/2010/main" val="1683864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Innovative </a:t>
            </a:r>
            <a:r>
              <a:rPr lang="en-GB" dirty="0" smtClean="0"/>
              <a:t>research outputs</a:t>
            </a:r>
            <a:endParaRPr lang="en-GB" dirty="0"/>
          </a:p>
        </p:txBody>
      </p:sp>
      <p:sp>
        <p:nvSpPr>
          <p:cNvPr id="3" name="Content Placeholder 2"/>
          <p:cNvSpPr>
            <a:spLocks noGrp="1"/>
          </p:cNvSpPr>
          <p:nvPr>
            <p:ph sz="quarter" idx="13"/>
          </p:nvPr>
        </p:nvSpPr>
        <p:spPr/>
        <p:txBody>
          <a:bodyPr/>
          <a:lstStyle/>
          <a:p>
            <a:r>
              <a:rPr lang="en-GB" dirty="0" smtClean="0"/>
              <a:t>Journals/publishers: open library of humanities; e-life; Journal of research objects</a:t>
            </a:r>
            <a:r>
              <a:rPr lang="en-GB" dirty="0"/>
              <a:t>; Research Ideas and </a:t>
            </a:r>
            <a:r>
              <a:rPr lang="en-GB" dirty="0" smtClean="0"/>
              <a:t>Outcomes journal; </a:t>
            </a:r>
            <a:r>
              <a:rPr lang="en-GB" dirty="0" err="1" smtClean="0"/>
              <a:t>jove</a:t>
            </a:r>
            <a:r>
              <a:rPr lang="en-GB" dirty="0" smtClean="0"/>
              <a:t>.</a:t>
            </a:r>
          </a:p>
          <a:p>
            <a:r>
              <a:rPr lang="en-GB" dirty="0" smtClean="0"/>
              <a:t>Beyond the PDF (Force11).</a:t>
            </a:r>
          </a:p>
          <a:p>
            <a:r>
              <a:rPr lang="en-GB" dirty="0" smtClean="0"/>
              <a:t>Future of the book/monograph/long-form: ‘Academic book of the future’. </a:t>
            </a:r>
            <a:r>
              <a:rPr lang="en-GB" dirty="0"/>
              <a:t>Mellon: Monograph Publishing in the Digital </a:t>
            </a:r>
            <a:r>
              <a:rPr lang="en-GB" dirty="0" smtClean="0"/>
              <a:t>Age.</a:t>
            </a:r>
          </a:p>
          <a:p>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43</a:t>
            </a:fld>
            <a:endParaRPr lang="en-GB" noProof="0" dirty="0"/>
          </a:p>
        </p:txBody>
      </p:sp>
    </p:spTree>
    <p:extLst>
      <p:ext uri="{BB962C8B-B14F-4D97-AF65-F5344CB8AC3E}">
        <p14:creationId xmlns:p14="http://schemas.microsoft.com/office/powerpoint/2010/main" val="3604857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Innovative research centres and skills</a:t>
            </a:r>
            <a:endParaRPr lang="en-GB" dirty="0"/>
          </a:p>
        </p:txBody>
      </p:sp>
      <p:sp>
        <p:nvSpPr>
          <p:cNvPr id="3" name="Content Placeholder 2"/>
          <p:cNvSpPr>
            <a:spLocks noGrp="1"/>
          </p:cNvSpPr>
          <p:nvPr>
            <p:ph sz="quarter" idx="13"/>
          </p:nvPr>
        </p:nvSpPr>
        <p:spPr>
          <a:xfrm>
            <a:off x="215902" y="879474"/>
            <a:ext cx="8712198" cy="3852863"/>
          </a:xfrm>
        </p:spPr>
        <p:txBody>
          <a:bodyPr/>
          <a:lstStyle/>
          <a:p>
            <a:r>
              <a:rPr lang="en-GB" dirty="0"/>
              <a:t>Alan turning </a:t>
            </a:r>
            <a:r>
              <a:rPr lang="en-GB" dirty="0" smtClean="0"/>
              <a:t>centre</a:t>
            </a:r>
            <a:r>
              <a:rPr lang="en-GB" dirty="0"/>
              <a:t>:</a:t>
            </a:r>
          </a:p>
          <a:p>
            <a:r>
              <a:rPr lang="en-GB" dirty="0"/>
              <a:t>“Data science will change the world. We are pioneers; training the next generation of data science leaders, shaping the public conversation, and pushing the boundaries of this new science for the public good</a:t>
            </a:r>
            <a:r>
              <a:rPr lang="en-GB" dirty="0" smtClean="0"/>
              <a:t>.”</a:t>
            </a:r>
          </a:p>
          <a:p>
            <a:r>
              <a:rPr lang="en-GB" sz="2000" dirty="0"/>
              <a:t>The Alan Turing Institute is the national institute for data science, headquartered at the British Library.</a:t>
            </a:r>
          </a:p>
          <a:p>
            <a:r>
              <a:rPr lang="en-GB" sz="2000" dirty="0"/>
              <a:t>Five founding universities – Cambridge, Edinburgh, Oxford, UCL and Warwick – and the UK Engineering and Physical Sciences Research Council created The Alan Turing Institute in 2015 in order to answer a national need for investment in data science research.</a:t>
            </a:r>
          </a:p>
          <a:p>
            <a:r>
              <a:rPr lang="en-GB" dirty="0"/>
              <a:t/>
            </a:r>
            <a:br>
              <a:rPr lang="en-GB" dirty="0"/>
            </a:br>
            <a:endParaRPr lang="en-GB" dirty="0"/>
          </a:p>
        </p:txBody>
      </p:sp>
      <p:sp>
        <p:nvSpPr>
          <p:cNvPr id="5" name="Date Placeholder 4"/>
          <p:cNvSpPr>
            <a:spLocks noGrp="1"/>
          </p:cNvSpPr>
          <p:nvPr>
            <p:ph type="dt" sz="half" idx="15"/>
          </p:nvPr>
        </p:nvSpPr>
        <p:spPr/>
        <p:txBody>
          <a:bodyPr/>
          <a:lstStyle/>
          <a:p>
            <a:r>
              <a:rPr lang="en-US" noProof="0" smtClean="0"/>
              <a:t>21/03/2017 </a:t>
            </a:r>
            <a:endParaRPr lang="en-GB" noProof="0" dirty="0"/>
          </a:p>
        </p:txBody>
      </p:sp>
      <p:sp>
        <p:nvSpPr>
          <p:cNvPr id="6" name="Footer Placeholder 5"/>
          <p:cNvSpPr>
            <a:spLocks noGrp="1"/>
          </p:cNvSpPr>
          <p:nvPr>
            <p:ph type="ftr" sz="quarter" idx="16"/>
          </p:nvPr>
        </p:nvSpPr>
        <p:spPr/>
        <p:txBody>
          <a:bodyPr/>
          <a:lstStyle/>
          <a:p>
            <a:r>
              <a:rPr lang="en-GB" noProof="0" smtClean="0"/>
              <a:t>CARIST</a:t>
            </a:r>
            <a:endParaRPr lang="en-GB" noProof="0"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44</a:t>
            </a:fld>
            <a:endParaRPr lang="en-GB" noProof="0" dirty="0"/>
          </a:p>
        </p:txBody>
      </p:sp>
    </p:spTree>
    <p:extLst>
      <p:ext uri="{BB962C8B-B14F-4D97-AF65-F5344CB8AC3E}">
        <p14:creationId xmlns:p14="http://schemas.microsoft.com/office/powerpoint/2010/main" val="2362603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science institute : </a:t>
            </a:r>
            <a:r>
              <a:rPr lang="en-GB" dirty="0" err="1" smtClean="0"/>
              <a:t>southampton</a:t>
            </a:r>
            <a:endParaRPr lang="en-GB" dirty="0"/>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r>
              <a:rPr lang="en-US" noProof="0" smtClean="0"/>
              <a:t>21/03/2017 </a:t>
            </a:r>
            <a:endParaRPr lang="en-GB" noProof="0" dirty="0"/>
          </a:p>
        </p:txBody>
      </p:sp>
      <p:sp>
        <p:nvSpPr>
          <p:cNvPr id="7" name="Footer Placeholder 6"/>
          <p:cNvSpPr>
            <a:spLocks noGrp="1"/>
          </p:cNvSpPr>
          <p:nvPr>
            <p:ph type="ftr" sz="quarter" idx="17"/>
          </p:nvPr>
        </p:nvSpPr>
        <p:spPr/>
        <p:txBody>
          <a:bodyPr/>
          <a:lstStyle/>
          <a:p>
            <a:r>
              <a:rPr lang="en-GB" noProof="0" smtClean="0"/>
              <a:t>CARIST</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45</a:t>
            </a:fld>
            <a:endParaRPr lang="en-GB" noProof="0" dirty="0"/>
          </a:p>
        </p:txBody>
      </p:sp>
      <p:pic>
        <p:nvPicPr>
          <p:cNvPr id="9" name="Picture 8"/>
          <p:cNvPicPr>
            <a:picLocks noChangeAspect="1"/>
          </p:cNvPicPr>
          <p:nvPr/>
        </p:nvPicPr>
        <p:blipFill>
          <a:blip r:embed="rId2"/>
          <a:stretch>
            <a:fillRect/>
          </a:stretch>
        </p:blipFill>
        <p:spPr>
          <a:xfrm>
            <a:off x="93662" y="679939"/>
            <a:ext cx="8987113" cy="4273840"/>
          </a:xfrm>
          <a:prstGeom prst="rect">
            <a:avLst/>
          </a:prstGeom>
        </p:spPr>
      </p:pic>
    </p:spTree>
    <p:extLst>
      <p:ext uri="{BB962C8B-B14F-4D97-AF65-F5344CB8AC3E}">
        <p14:creationId xmlns:p14="http://schemas.microsoft.com/office/powerpoint/2010/main" val="1910160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r>
              <a:rPr lang="en-US" noProof="0" smtClean="0"/>
              <a:t>21/03/2017 </a:t>
            </a:r>
            <a:endParaRPr lang="en-GB" noProof="0" dirty="0"/>
          </a:p>
        </p:txBody>
      </p:sp>
      <p:sp>
        <p:nvSpPr>
          <p:cNvPr id="7" name="Footer Placeholder 6"/>
          <p:cNvSpPr>
            <a:spLocks noGrp="1"/>
          </p:cNvSpPr>
          <p:nvPr>
            <p:ph type="ftr" sz="quarter" idx="17"/>
          </p:nvPr>
        </p:nvSpPr>
        <p:spPr/>
        <p:txBody>
          <a:bodyPr/>
          <a:lstStyle/>
          <a:p>
            <a:r>
              <a:rPr lang="en-GB" noProof="0" smtClean="0"/>
              <a:t>CARIST</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46</a:t>
            </a:fld>
            <a:endParaRPr lang="en-GB" noProof="0" dirty="0"/>
          </a:p>
        </p:txBody>
      </p:sp>
      <p:pic>
        <p:nvPicPr>
          <p:cNvPr id="9" name="Picture 8"/>
          <p:cNvPicPr>
            <a:picLocks noChangeAspect="1"/>
          </p:cNvPicPr>
          <p:nvPr/>
        </p:nvPicPr>
        <p:blipFill>
          <a:blip r:embed="rId2"/>
          <a:stretch>
            <a:fillRect/>
          </a:stretch>
        </p:blipFill>
        <p:spPr>
          <a:xfrm>
            <a:off x="1128712" y="-14288"/>
            <a:ext cx="6886575" cy="5172075"/>
          </a:xfrm>
          <a:prstGeom prst="rect">
            <a:avLst/>
          </a:prstGeom>
        </p:spPr>
      </p:pic>
    </p:spTree>
    <p:extLst>
      <p:ext uri="{BB962C8B-B14F-4D97-AF65-F5344CB8AC3E}">
        <p14:creationId xmlns:p14="http://schemas.microsoft.com/office/powerpoint/2010/main" val="4185083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SSI </a:t>
            </a:r>
            <a:endParaRPr lang="en-GB" dirty="0"/>
          </a:p>
        </p:txBody>
      </p:sp>
      <p:sp>
        <p:nvSpPr>
          <p:cNvPr id="3" name="Content Placeholder 2"/>
          <p:cNvSpPr>
            <a:spLocks noGrp="1"/>
          </p:cNvSpPr>
          <p:nvPr>
            <p:ph sz="quarter" idx="13"/>
          </p:nvPr>
        </p:nvSpPr>
        <p:spPr/>
        <p:txBody>
          <a:bodyPr/>
          <a:lstStyle/>
          <a:p>
            <a:r>
              <a:rPr lang="en-GB" sz="1600" b="1" dirty="0"/>
              <a:t>Better science through superior software</a:t>
            </a:r>
          </a:p>
          <a:p>
            <a:r>
              <a:rPr lang="en-GB" sz="1600" dirty="0"/>
              <a:t>Our work is focussed around four themes we believe are fundamental to doing research correctly in the digital age. These are related to </a:t>
            </a:r>
            <a:r>
              <a:rPr lang="en-GB" sz="1600" dirty="0">
                <a:hlinkClick r:id="rId2"/>
              </a:rPr>
              <a:t>our manifesto</a:t>
            </a:r>
            <a:r>
              <a:rPr lang="en-GB" sz="1600" dirty="0"/>
              <a:t>.</a:t>
            </a:r>
          </a:p>
          <a:p>
            <a:r>
              <a:rPr lang="en-GB" sz="1600" dirty="0"/>
              <a:t>The first of these is </a:t>
            </a:r>
            <a:r>
              <a:rPr lang="en-GB" sz="1600" b="1" dirty="0"/>
              <a:t>Skills and Training</a:t>
            </a:r>
            <a:r>
              <a:rPr lang="en-GB" sz="1600" dirty="0"/>
              <a:t>: creating a capable research software community by enabling access to software development training for all researchers and teaching them methods to advance their research.</a:t>
            </a:r>
          </a:p>
          <a:p>
            <a:r>
              <a:rPr lang="en-GB" sz="1600" b="1" dirty="0"/>
              <a:t>Recognition and Reward</a:t>
            </a:r>
            <a:r>
              <a:rPr lang="en-GB" sz="1600" dirty="0"/>
              <a:t> promotes and contributes to systems of credit for good software development and reuse practice.</a:t>
            </a:r>
          </a:p>
          <a:p>
            <a:r>
              <a:rPr lang="en-GB" sz="1600" b="1" dirty="0"/>
              <a:t>Career Paths</a:t>
            </a:r>
            <a:r>
              <a:rPr lang="en-GB" sz="1600" dirty="0"/>
              <a:t> recognises and champions the varied job roles associated with research software; with a primary focus on the academic sector but suggesting industrial practice where applicable.</a:t>
            </a:r>
          </a:p>
          <a:p>
            <a:r>
              <a:rPr lang="en-GB" sz="1600" dirty="0"/>
              <a:t>Finally, </a:t>
            </a:r>
            <a:r>
              <a:rPr lang="en-GB" sz="1600" b="1" dirty="0"/>
              <a:t>Reproducible Research </a:t>
            </a:r>
            <a:r>
              <a:rPr lang="en-GB" sz="1600" dirty="0"/>
              <a:t>promotes the fundamental place of software in supporting confidence in the research process and its results.</a:t>
            </a:r>
          </a:p>
          <a:p>
            <a:r>
              <a:rPr lang="en-GB" sz="1600" dirty="0"/>
              <a:t>Source: https://www.software.ac.uk/about</a:t>
            </a:r>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47</a:t>
            </a:fld>
            <a:endParaRPr lang="en-GB" noProof="0" dirty="0"/>
          </a:p>
        </p:txBody>
      </p:sp>
    </p:spTree>
    <p:extLst>
      <p:ext uri="{BB962C8B-B14F-4D97-AF65-F5344CB8AC3E}">
        <p14:creationId xmlns:p14="http://schemas.microsoft.com/office/powerpoint/2010/main" val="2932907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sz="quarter" idx="13"/>
          </p:nvPr>
        </p:nvSpPr>
        <p:spPr/>
      </p:sp>
      <p:sp>
        <p:nvSpPr>
          <p:cNvPr id="4" name="Text Placeholder 3"/>
          <p:cNvSpPr>
            <a:spLocks noGrp="1"/>
          </p:cNvSpPr>
          <p:nvPr>
            <p:ph type="body" sz="quarter" idx="14"/>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sp>
        <p:nvSpPr>
          <p:cNvPr id="6" name="Date Placeholder 5"/>
          <p:cNvSpPr>
            <a:spLocks noGrp="1"/>
          </p:cNvSpPr>
          <p:nvPr>
            <p:ph type="dt" sz="half" idx="16"/>
          </p:nvPr>
        </p:nvSpPr>
        <p:spPr/>
        <p:txBody>
          <a:bodyPr/>
          <a:lstStyle/>
          <a:p>
            <a:r>
              <a:rPr lang="en-US" noProof="0" smtClean="0"/>
              <a:t>21/03/2017 </a:t>
            </a:r>
            <a:endParaRPr lang="en-GB" noProof="0" dirty="0"/>
          </a:p>
        </p:txBody>
      </p:sp>
      <p:sp>
        <p:nvSpPr>
          <p:cNvPr id="7" name="Footer Placeholder 6"/>
          <p:cNvSpPr>
            <a:spLocks noGrp="1"/>
          </p:cNvSpPr>
          <p:nvPr>
            <p:ph type="ftr" sz="quarter" idx="17"/>
          </p:nvPr>
        </p:nvSpPr>
        <p:spPr/>
        <p:txBody>
          <a:bodyPr/>
          <a:lstStyle/>
          <a:p>
            <a:r>
              <a:rPr lang="en-GB" noProof="0" smtClean="0"/>
              <a:t>CARIST</a:t>
            </a:r>
            <a:endParaRPr lang="en-GB" noProof="0" dirty="0"/>
          </a:p>
        </p:txBody>
      </p:sp>
      <p:sp>
        <p:nvSpPr>
          <p:cNvPr id="8" name="Slide Number Placeholder 7"/>
          <p:cNvSpPr>
            <a:spLocks noGrp="1"/>
          </p:cNvSpPr>
          <p:nvPr>
            <p:ph type="sldNum" sz="quarter" idx="18"/>
          </p:nvPr>
        </p:nvSpPr>
        <p:spPr/>
        <p:txBody>
          <a:bodyPr/>
          <a:lstStyle/>
          <a:p>
            <a:fld id="{BC1903E8-1638-4376-A5CE-0131C1204B53}" type="slidenum">
              <a:rPr lang="en-GB" noProof="0" smtClean="0"/>
              <a:pPr/>
              <a:t>48</a:t>
            </a:fld>
            <a:endParaRPr lang="en-GB" noProof="0" dirty="0"/>
          </a:p>
        </p:txBody>
      </p:sp>
      <p:pic>
        <p:nvPicPr>
          <p:cNvPr id="9" name="Picture 8"/>
          <p:cNvPicPr>
            <a:picLocks noChangeAspect="1"/>
          </p:cNvPicPr>
          <p:nvPr/>
        </p:nvPicPr>
        <p:blipFill>
          <a:blip r:embed="rId2"/>
          <a:stretch>
            <a:fillRect/>
          </a:stretch>
        </p:blipFill>
        <p:spPr>
          <a:xfrm>
            <a:off x="419807" y="730197"/>
            <a:ext cx="7789156" cy="3045909"/>
          </a:xfrm>
          <a:prstGeom prst="rect">
            <a:avLst/>
          </a:prstGeom>
        </p:spPr>
      </p:pic>
      <p:sp>
        <p:nvSpPr>
          <p:cNvPr id="10" name="TextBox 9"/>
          <p:cNvSpPr txBox="1"/>
          <p:nvPr/>
        </p:nvSpPr>
        <p:spPr>
          <a:xfrm>
            <a:off x="451556" y="3980369"/>
            <a:ext cx="7879644" cy="377402"/>
          </a:xfrm>
          <a:prstGeom prst="rect">
            <a:avLst/>
          </a:prstGeom>
          <a:noFill/>
        </p:spPr>
        <p:txBody>
          <a:bodyPr wrap="square" lIns="72000" tIns="36000" rIns="72000" bIns="36000" rtlCol="0" anchor="ctr" anchorCtr="0">
            <a:spAutoFit/>
          </a:bodyPr>
          <a:lstStyle/>
          <a:p>
            <a:pPr>
              <a:lnSpc>
                <a:spcPct val="99000"/>
              </a:lnSpc>
            </a:pPr>
            <a:r>
              <a:rPr lang="en-GB" sz="2000" dirty="0" smtClean="0"/>
              <a:t>Data carpentry &amp; library carpentry</a:t>
            </a:r>
          </a:p>
        </p:txBody>
      </p:sp>
    </p:spTree>
    <p:extLst>
      <p:ext uri="{BB962C8B-B14F-4D97-AF65-F5344CB8AC3E}">
        <p14:creationId xmlns:p14="http://schemas.microsoft.com/office/powerpoint/2010/main" val="361178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conclude</a:t>
            </a:r>
            <a:endParaRPr lang="en-GB" dirty="0"/>
          </a:p>
        </p:txBody>
      </p:sp>
      <p:sp>
        <p:nvSpPr>
          <p:cNvPr id="3" name="Content Placeholder 2"/>
          <p:cNvSpPr>
            <a:spLocks noGrp="1"/>
          </p:cNvSpPr>
          <p:nvPr>
            <p:ph sz="quarter" idx="13"/>
          </p:nvPr>
        </p:nvSpPr>
        <p:spPr>
          <a:xfrm>
            <a:off x="215902" y="808566"/>
            <a:ext cx="8712198" cy="3348037"/>
          </a:xfrm>
        </p:spPr>
        <p:txBody>
          <a:bodyPr/>
          <a:lstStyle/>
          <a:p>
            <a:r>
              <a:rPr lang="en-GB" sz="2400" dirty="0" smtClean="0"/>
              <a:t>Open Access -&gt; Open Data -&gt; Open Science</a:t>
            </a:r>
          </a:p>
          <a:p>
            <a:r>
              <a:rPr lang="en-GB" sz="2400" dirty="0" smtClean="0"/>
              <a:t>Open Access: questions about green and gold and sustainability, who pays.</a:t>
            </a:r>
          </a:p>
          <a:p>
            <a:r>
              <a:rPr lang="en-GB" sz="2400" dirty="0" smtClean="0"/>
              <a:t>Open Data is starting to become widely adopted, partly due to policy and mandates</a:t>
            </a:r>
          </a:p>
          <a:p>
            <a:r>
              <a:rPr lang="en-GB" sz="2400" dirty="0" smtClean="0"/>
              <a:t>Jisc and others provide services in the UK to support Open access/data/science</a:t>
            </a:r>
          </a:p>
          <a:p>
            <a:r>
              <a:rPr lang="en-GB" sz="2400" dirty="0" smtClean="0"/>
              <a:t>Open Science is gaining momentum; EU projects to support</a:t>
            </a:r>
          </a:p>
          <a:p>
            <a:r>
              <a:rPr lang="en-GB" sz="2400" dirty="0" smtClean="0"/>
              <a:t>Re-using the artefacts/components of research will be a key theme in the future.</a:t>
            </a:r>
          </a:p>
          <a:p>
            <a:endParaRPr lang="en-GB" dirty="0" smtClean="0"/>
          </a:p>
          <a:p>
            <a:endParaRPr lang="en-GB" dirty="0"/>
          </a:p>
        </p:txBody>
      </p:sp>
      <p:sp>
        <p:nvSpPr>
          <p:cNvPr id="5" name="Date Placeholder 4"/>
          <p:cNvSpPr>
            <a:spLocks noGrp="1"/>
          </p:cNvSpPr>
          <p:nvPr>
            <p:ph type="dt" sz="half" idx="15"/>
          </p:nvPr>
        </p:nvSpPr>
        <p:spPr/>
        <p:txBody>
          <a:bodyPr/>
          <a:lstStyle/>
          <a:p>
            <a:r>
              <a:rPr lang="en-US" noProof="0" smtClean="0"/>
              <a:t>21/03/2017 </a:t>
            </a:r>
            <a:endParaRPr lang="en-GB" noProof="0" dirty="0"/>
          </a:p>
        </p:txBody>
      </p:sp>
      <p:sp>
        <p:nvSpPr>
          <p:cNvPr id="6" name="Footer Placeholder 5"/>
          <p:cNvSpPr>
            <a:spLocks noGrp="1"/>
          </p:cNvSpPr>
          <p:nvPr>
            <p:ph type="ftr" sz="quarter" idx="16"/>
          </p:nvPr>
        </p:nvSpPr>
        <p:spPr/>
        <p:txBody>
          <a:bodyPr/>
          <a:lstStyle/>
          <a:p>
            <a:r>
              <a:rPr lang="en-GB" noProof="0" smtClean="0"/>
              <a:t>CARIST</a:t>
            </a:r>
            <a:endParaRPr lang="en-GB" noProof="0" dirty="0"/>
          </a:p>
        </p:txBody>
      </p:sp>
      <p:sp>
        <p:nvSpPr>
          <p:cNvPr id="7" name="Slide Number Placeholder 6"/>
          <p:cNvSpPr>
            <a:spLocks noGrp="1"/>
          </p:cNvSpPr>
          <p:nvPr>
            <p:ph type="sldNum" sz="quarter" idx="17"/>
          </p:nvPr>
        </p:nvSpPr>
        <p:spPr/>
        <p:txBody>
          <a:bodyPr/>
          <a:lstStyle/>
          <a:p>
            <a:fld id="{BC1903E8-1638-4376-A5CE-0131C1204B53}" type="slidenum">
              <a:rPr lang="en-GB" noProof="0" smtClean="0"/>
              <a:pPr/>
              <a:t>49</a:t>
            </a:fld>
            <a:endParaRPr lang="en-GB" noProof="0" dirty="0"/>
          </a:p>
        </p:txBody>
      </p:sp>
    </p:spTree>
    <p:extLst>
      <p:ext uri="{BB962C8B-B14F-4D97-AF65-F5344CB8AC3E}">
        <p14:creationId xmlns:p14="http://schemas.microsoft.com/office/powerpoint/2010/main" val="15117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Background </a:t>
            </a:r>
            <a:r>
              <a:rPr lang="en-GB" dirty="0"/>
              <a:t>: The Research environment in the </a:t>
            </a:r>
            <a:r>
              <a:rPr lang="en-GB" dirty="0" smtClean="0"/>
              <a:t>UK</a:t>
            </a:r>
            <a:endParaRPr lang="en-GB" dirty="0"/>
          </a:p>
        </p:txBody>
      </p:sp>
      <p:sp>
        <p:nvSpPr>
          <p:cNvPr id="4" name="Date Placeholder 3"/>
          <p:cNvSpPr>
            <a:spLocks noGrp="1"/>
          </p:cNvSpPr>
          <p:nvPr>
            <p:ph type="dt" sz="half" idx="10"/>
          </p:nvPr>
        </p:nvSpPr>
        <p:spPr/>
        <p:txBody>
          <a:bodyPr/>
          <a:lstStyle/>
          <a:p>
            <a:r>
              <a:rPr lang="en-US" smtClean="0"/>
              <a:t>21/03/2017 </a:t>
            </a:r>
            <a:endParaRPr lang="en-GB"/>
          </a:p>
        </p:txBody>
      </p:sp>
      <p:sp>
        <p:nvSpPr>
          <p:cNvPr id="5" name="Footer Placeholder 4"/>
          <p:cNvSpPr>
            <a:spLocks noGrp="1"/>
          </p:cNvSpPr>
          <p:nvPr>
            <p:ph type="ftr" sz="quarter" idx="11"/>
          </p:nvPr>
        </p:nvSpPr>
        <p:spPr/>
        <p:txBody>
          <a:bodyPr/>
          <a:lstStyle/>
          <a:p>
            <a:r>
              <a:rPr lang="en-GB" smtClean="0"/>
              <a:t>CARIST</a:t>
            </a:r>
            <a:endParaRPr lang="en-GB"/>
          </a:p>
        </p:txBody>
      </p:sp>
      <p:sp>
        <p:nvSpPr>
          <p:cNvPr id="6" name="Slide Number Placeholder 5"/>
          <p:cNvSpPr>
            <a:spLocks noGrp="1"/>
          </p:cNvSpPr>
          <p:nvPr>
            <p:ph type="sldNum" sz="quarter" idx="12"/>
          </p:nvPr>
        </p:nvSpPr>
        <p:spPr/>
        <p:txBody>
          <a:bodyPr/>
          <a:lstStyle/>
          <a:p>
            <a:fld id="{F0A55F06-C352-544E-8237-6F33909C7E7A}" type="slidenum">
              <a:rPr lang="en-GB" smtClean="0"/>
              <a:pPr/>
              <a:t>5</a:t>
            </a:fld>
            <a:endParaRPr lang="en-GB"/>
          </a:p>
        </p:txBody>
      </p:sp>
      <p:pic>
        <p:nvPicPr>
          <p:cNvPr id="5122" name="Picture 2" descr="Image result for hefce sfc whef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5636" y="608542"/>
            <a:ext cx="714375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4000" y="2894542"/>
            <a:ext cx="8316000" cy="1685077"/>
          </a:xfrm>
          <a:prstGeom prst="rect">
            <a:avLst/>
          </a:prstGeom>
          <a:noFill/>
        </p:spPr>
        <p:txBody>
          <a:bodyPr wrap="square" rtlCol="0">
            <a:spAutoFit/>
          </a:bodyPr>
          <a:lstStyle/>
          <a:p>
            <a:r>
              <a:rPr lang="en-GB" sz="1800" dirty="0"/>
              <a:t>Research Funding is in two (dual) streams: </a:t>
            </a:r>
          </a:p>
          <a:p>
            <a:pPr marL="285750" indent="-285750" fontAlgn="base">
              <a:buFont typeface="Arial" panose="020B0604020202020204" pitchFamily="34" charset="0"/>
              <a:buChar char="•"/>
            </a:pPr>
            <a:r>
              <a:rPr lang="en-GB" sz="1800" dirty="0"/>
              <a:t>Funding Councils (one for each nation) such as HEFCE provide block grant</a:t>
            </a:r>
          </a:p>
          <a:p>
            <a:pPr marL="285750" indent="-285750" fontAlgn="base">
              <a:buFont typeface="Arial" panose="020B0604020202020204" pitchFamily="34" charset="0"/>
              <a:buChar char="•"/>
            </a:pPr>
            <a:r>
              <a:rPr lang="en-GB" sz="1800" dirty="0"/>
              <a:t>Research Councils (RCUK) provide project funding</a:t>
            </a:r>
            <a:r>
              <a:rPr lang="en-GB" sz="1800" dirty="0" smtClean="0"/>
              <a:t>.</a:t>
            </a:r>
          </a:p>
          <a:p>
            <a:pPr marL="285750" indent="-285750" fontAlgn="base">
              <a:buFont typeface="Arial" panose="020B0604020202020204" pitchFamily="34" charset="0"/>
              <a:buChar char="•"/>
            </a:pPr>
            <a:r>
              <a:rPr lang="en-GB" sz="1800" dirty="0" smtClean="0"/>
              <a:t>REF critical for research block grant.</a:t>
            </a:r>
          </a:p>
          <a:p>
            <a:pPr marL="285750" indent="-285750" fontAlgn="base">
              <a:buFont typeface="Arial" panose="020B0604020202020204" pitchFamily="34" charset="0"/>
              <a:buChar char="•"/>
            </a:pPr>
            <a:r>
              <a:rPr lang="en-GB" sz="1800" dirty="0" smtClean="0"/>
              <a:t>The policies set by funders have played a key role in the update take in ‘open’</a:t>
            </a:r>
            <a:endParaRPr lang="en-GB" sz="1800" dirty="0"/>
          </a:p>
          <a:p>
            <a:endParaRPr lang="en-GB" dirty="0"/>
          </a:p>
        </p:txBody>
      </p:sp>
    </p:spTree>
    <p:extLst>
      <p:ext uri="{BB962C8B-B14F-4D97-AF65-F5344CB8AC3E}">
        <p14:creationId xmlns:p14="http://schemas.microsoft.com/office/powerpoint/2010/main" val="1415347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4"/>
          </p:nvPr>
        </p:nvSpPr>
        <p:spPr/>
        <p:txBody>
          <a:bodyPr/>
          <a:lstStyle/>
          <a:p>
            <a:endParaRPr lang="en-GB" dirty="0"/>
          </a:p>
        </p:txBody>
      </p:sp>
      <p:sp>
        <p:nvSpPr>
          <p:cNvPr id="4" name="Text Placeholder 3"/>
          <p:cNvSpPr>
            <a:spLocks noGrp="1"/>
          </p:cNvSpPr>
          <p:nvPr>
            <p:ph type="body" sz="quarter" idx="15"/>
          </p:nvPr>
        </p:nvSpPr>
        <p:spPr/>
        <p:txBody>
          <a:bodyPr/>
          <a:lstStyle/>
          <a:p>
            <a:r>
              <a:rPr lang="en-GB" dirty="0" smtClean="0"/>
              <a:t>Chris Keene</a:t>
            </a:r>
            <a:endParaRPr lang="en-GB" dirty="0"/>
          </a:p>
        </p:txBody>
      </p:sp>
      <p:sp>
        <p:nvSpPr>
          <p:cNvPr id="5" name="Text Placeholder 4"/>
          <p:cNvSpPr>
            <a:spLocks noGrp="1"/>
          </p:cNvSpPr>
          <p:nvPr>
            <p:ph type="body" sz="quarter" idx="16"/>
          </p:nvPr>
        </p:nvSpPr>
        <p:spPr/>
        <p:txBody>
          <a:bodyPr/>
          <a:lstStyle/>
          <a:p>
            <a:r>
              <a:rPr lang="en-GB" dirty="0" smtClean="0"/>
              <a:t>Library and scholarly futures	</a:t>
            </a:r>
            <a:endParaRPr lang="en-GB" dirty="0"/>
          </a:p>
        </p:txBody>
      </p:sp>
      <p:sp>
        <p:nvSpPr>
          <p:cNvPr id="6" name="Text Placeholder 5"/>
          <p:cNvSpPr>
            <a:spLocks noGrp="1"/>
          </p:cNvSpPr>
          <p:nvPr>
            <p:ph type="body" sz="quarter" idx="17"/>
          </p:nvPr>
        </p:nvSpPr>
        <p:spPr/>
        <p:txBody>
          <a:bodyPr/>
          <a:lstStyle/>
          <a:p>
            <a:r>
              <a:rPr lang="en-GB" dirty="0" smtClean="0"/>
              <a:t>Chris.Keene@jisc.ac.uk</a:t>
            </a:r>
            <a:endParaRPr lang="en-GB" dirty="0"/>
          </a:p>
        </p:txBody>
      </p:sp>
      <p:sp>
        <p:nvSpPr>
          <p:cNvPr id="7" name="Date Placeholder 6"/>
          <p:cNvSpPr>
            <a:spLocks noGrp="1"/>
          </p:cNvSpPr>
          <p:nvPr>
            <p:ph type="dt" sz="half" idx="18"/>
          </p:nvPr>
        </p:nvSpPr>
        <p:spPr/>
        <p:txBody>
          <a:bodyPr/>
          <a:lstStyle/>
          <a:p>
            <a:r>
              <a:rPr lang="en-US" noProof="0" smtClean="0"/>
              <a:t>21/03/2017 </a:t>
            </a:r>
            <a:endParaRPr lang="en-GB" noProof="0" dirty="0"/>
          </a:p>
        </p:txBody>
      </p:sp>
      <p:sp>
        <p:nvSpPr>
          <p:cNvPr id="8" name="Footer Placeholder 7"/>
          <p:cNvSpPr>
            <a:spLocks noGrp="1"/>
          </p:cNvSpPr>
          <p:nvPr>
            <p:ph type="ftr" sz="quarter" idx="19"/>
          </p:nvPr>
        </p:nvSpPr>
        <p:spPr/>
        <p:txBody>
          <a:bodyPr/>
          <a:lstStyle/>
          <a:p>
            <a:r>
              <a:rPr lang="en-GB" noProof="0" smtClean="0"/>
              <a:t>CARIST</a:t>
            </a:r>
            <a:endParaRPr lang="en-GB" noProof="0" dirty="0"/>
          </a:p>
        </p:txBody>
      </p:sp>
      <p:sp>
        <p:nvSpPr>
          <p:cNvPr id="9" name="Slide Number Placeholder 8"/>
          <p:cNvSpPr>
            <a:spLocks noGrp="1"/>
          </p:cNvSpPr>
          <p:nvPr>
            <p:ph type="sldNum" sz="quarter" idx="20"/>
          </p:nvPr>
        </p:nvSpPr>
        <p:spPr/>
        <p:txBody>
          <a:bodyPr/>
          <a:lstStyle/>
          <a:p>
            <a:fld id="{BC1903E8-1638-4376-A5CE-0131C1204B53}" type="slidenum">
              <a:rPr lang="en-GB" noProof="0" smtClean="0"/>
              <a:pPr/>
              <a:t>50</a:t>
            </a:fld>
            <a:endParaRPr lang="en-GB" noProof="0" dirty="0"/>
          </a:p>
        </p:txBody>
      </p:sp>
    </p:spTree>
    <p:extLst>
      <p:ext uri="{BB962C8B-B14F-4D97-AF65-F5344CB8AC3E}">
        <p14:creationId xmlns:p14="http://schemas.microsoft.com/office/powerpoint/2010/main" val="1031761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Access in the UK</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6</a:t>
            </a:fld>
            <a:endParaRPr lang="en-GB" noProof="0" dirty="0"/>
          </a:p>
        </p:txBody>
      </p:sp>
    </p:spTree>
    <p:extLst>
      <p:ext uri="{BB962C8B-B14F-4D97-AF65-F5344CB8AC3E}">
        <p14:creationId xmlns:p14="http://schemas.microsoft.com/office/powerpoint/2010/main" val="79173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Access in the UK</a:t>
            </a:r>
            <a:endParaRPr lang="en-GB" dirty="0"/>
          </a:p>
        </p:txBody>
      </p:sp>
      <p:sp>
        <p:nvSpPr>
          <p:cNvPr id="3" name="Content Placeholder 2"/>
          <p:cNvSpPr>
            <a:spLocks noGrp="1"/>
          </p:cNvSpPr>
          <p:nvPr>
            <p:ph sz="quarter" idx="13"/>
          </p:nvPr>
        </p:nvSpPr>
        <p:spPr/>
        <p:txBody>
          <a:bodyPr/>
          <a:lstStyle/>
          <a:p>
            <a:pPr fontAlgn="base"/>
            <a:r>
              <a:rPr lang="en-GB" sz="1800" dirty="0"/>
              <a:t>The rise of OA was an international phenomenon - with the </a:t>
            </a:r>
            <a:r>
              <a:rPr lang="en-GB" sz="1800" dirty="0" smtClean="0"/>
              <a:t>Budapest </a:t>
            </a:r>
            <a:r>
              <a:rPr lang="en-GB" sz="1800" dirty="0"/>
              <a:t>initiative (declaration) being the recognised kick-off date 2002</a:t>
            </a:r>
          </a:p>
          <a:p>
            <a:pPr fontAlgn="base"/>
            <a:r>
              <a:rPr lang="en-GB" sz="1800" dirty="0"/>
              <a:t>How did the UK differ: centralised support, community and innovation; and choice of platforms.</a:t>
            </a:r>
          </a:p>
          <a:p>
            <a:pPr fontAlgn="base"/>
            <a:r>
              <a:rPr lang="en-GB" sz="1800" dirty="0"/>
              <a:t>Institutional Repositories set up by nearly all Universities by 2009. Mostly using </a:t>
            </a:r>
            <a:r>
              <a:rPr lang="en-GB" sz="1800" dirty="0" err="1"/>
              <a:t>Eprints</a:t>
            </a:r>
            <a:r>
              <a:rPr lang="en-GB" sz="1800" dirty="0"/>
              <a:t>, and </a:t>
            </a:r>
            <a:r>
              <a:rPr lang="en-GB" sz="1800" dirty="0" err="1"/>
              <a:t>Dspace</a:t>
            </a:r>
            <a:r>
              <a:rPr lang="en-GB" sz="1800" dirty="0"/>
              <a:t>. The broad range of Universities (research, teaching), with different levels of resources meant they had differing levels of support</a:t>
            </a:r>
          </a:p>
          <a:p>
            <a:pPr fontAlgn="base"/>
            <a:r>
              <a:rPr lang="en-GB" sz="1800" dirty="0"/>
              <a:t>Jisc provided strong support for Institutional Repositories:</a:t>
            </a:r>
          </a:p>
          <a:p>
            <a:pPr lvl="1" fontAlgn="base"/>
            <a:r>
              <a:rPr lang="en-GB" sz="1800" dirty="0"/>
              <a:t>Sherpa Romeo / </a:t>
            </a:r>
            <a:r>
              <a:rPr lang="en-GB" sz="1800" dirty="0" err="1"/>
              <a:t>OpenDoar</a:t>
            </a:r>
            <a:endParaRPr lang="en-GB" sz="1800" dirty="0"/>
          </a:p>
          <a:p>
            <a:pPr lvl="1" fontAlgn="base"/>
            <a:r>
              <a:rPr lang="en-GB" sz="1800" dirty="0"/>
              <a:t>Repository Support Network</a:t>
            </a:r>
          </a:p>
          <a:p>
            <a:pPr marL="0" indent="0">
              <a:buNone/>
            </a:pPr>
            <a:r>
              <a:rPr lang="en-GB" sz="1800" dirty="0" smtClean="0"/>
              <a:t>Like </a:t>
            </a:r>
            <a:r>
              <a:rPr lang="en-GB" sz="1800" dirty="0"/>
              <a:t>many countries, while many researchers were engaged with OA and the IR, many were not. Take up and deposit of OA was not always great. </a:t>
            </a:r>
          </a:p>
          <a:p>
            <a:pPr marL="0" indent="0">
              <a:buNone/>
            </a:pPr>
            <a:r>
              <a:rPr lang="en-GB" sz="1400" dirty="0"/>
              <a:t/>
            </a:r>
            <a:br>
              <a:rPr lang="en-GB" sz="1400" dirty="0"/>
            </a:br>
            <a:endParaRPr lang="en-GB" sz="1400"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7</a:t>
            </a:fld>
            <a:endParaRPr lang="en-GB" noProof="0" dirty="0"/>
          </a:p>
        </p:txBody>
      </p:sp>
    </p:spTree>
    <p:extLst>
      <p:ext uri="{BB962C8B-B14F-4D97-AF65-F5344CB8AC3E}">
        <p14:creationId xmlns:p14="http://schemas.microsoft.com/office/powerpoint/2010/main" val="357632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rise of the Open Access Mandate : </a:t>
            </a:r>
            <a:br>
              <a:rPr lang="en-GB" dirty="0" smtClean="0"/>
            </a:br>
            <a:r>
              <a:rPr lang="en-GB" dirty="0" smtClean="0"/>
              <a:t>policy driving up OA deposit</a:t>
            </a:r>
            <a:endParaRPr lang="en-GB" dirty="0"/>
          </a:p>
        </p:txBody>
      </p:sp>
      <p:sp>
        <p:nvSpPr>
          <p:cNvPr id="3" name="Date Placeholder 2"/>
          <p:cNvSpPr>
            <a:spLocks noGrp="1"/>
          </p:cNvSpPr>
          <p:nvPr>
            <p:ph type="dt" sz="half" idx="10"/>
          </p:nvPr>
        </p:nvSpPr>
        <p:spPr/>
        <p:txBody>
          <a:bodyPr/>
          <a:lstStyle/>
          <a:p>
            <a:r>
              <a:rPr lang="en-US" noProof="0" smtClean="0"/>
              <a:t>21/03/2017 </a:t>
            </a:r>
            <a:endParaRPr lang="en-GB" noProof="0" dirty="0"/>
          </a:p>
        </p:txBody>
      </p:sp>
      <p:sp>
        <p:nvSpPr>
          <p:cNvPr id="4" name="Footer Placeholder 3"/>
          <p:cNvSpPr>
            <a:spLocks noGrp="1"/>
          </p:cNvSpPr>
          <p:nvPr>
            <p:ph type="ftr" sz="quarter" idx="11"/>
          </p:nvPr>
        </p:nvSpPr>
        <p:spPr/>
        <p:txBody>
          <a:bodyPr/>
          <a:lstStyle/>
          <a:p>
            <a:r>
              <a:rPr lang="en-GB" noProof="0" smtClean="0"/>
              <a:t>CARIST</a:t>
            </a:r>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8</a:t>
            </a:fld>
            <a:endParaRPr lang="en-GB" noProof="0" dirty="0"/>
          </a:p>
        </p:txBody>
      </p:sp>
    </p:spTree>
    <p:extLst>
      <p:ext uri="{BB962C8B-B14F-4D97-AF65-F5344CB8AC3E}">
        <p14:creationId xmlns:p14="http://schemas.microsoft.com/office/powerpoint/2010/main" val="100639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Mandates	</a:t>
            </a:r>
            <a:endParaRPr lang="en-GB" dirty="0"/>
          </a:p>
        </p:txBody>
      </p:sp>
      <p:sp>
        <p:nvSpPr>
          <p:cNvPr id="3" name="Content Placeholder 2"/>
          <p:cNvSpPr>
            <a:spLocks noGrp="1"/>
          </p:cNvSpPr>
          <p:nvPr>
            <p:ph sz="quarter" idx="13"/>
          </p:nvPr>
        </p:nvSpPr>
        <p:spPr>
          <a:xfrm>
            <a:off x="215901" y="597252"/>
            <a:ext cx="8712199" cy="3852864"/>
          </a:xfrm>
        </p:spPr>
        <p:txBody>
          <a:bodyPr/>
          <a:lstStyle/>
          <a:p>
            <a:r>
              <a:rPr lang="en-GB" sz="2400" dirty="0" smtClean="0"/>
              <a:t>Finch Report </a:t>
            </a:r>
            <a:r>
              <a:rPr lang="en-GB" sz="2400" dirty="0"/>
              <a:t>In June 2012 the Finch Report was published. From the HEFCE </a:t>
            </a:r>
            <a:r>
              <a:rPr lang="en-GB" sz="2400" dirty="0" smtClean="0"/>
              <a:t>website</a:t>
            </a:r>
            <a:endParaRPr lang="en-GB" sz="2400" dirty="0"/>
          </a:p>
          <a:p>
            <a:r>
              <a:rPr lang="en-GB" sz="2400" b="1" dirty="0"/>
              <a:t>The 'Finch' report</a:t>
            </a:r>
            <a:r>
              <a:rPr lang="en-GB" sz="2400" dirty="0"/>
              <a:t> - Dame Janet Finch chaired an independent working group on open access. The group's report, published in June 2012, supported the case for open access publishing through a balanced programme of action.</a:t>
            </a:r>
          </a:p>
          <a:p>
            <a:r>
              <a:rPr lang="en-GB" sz="2400" dirty="0"/>
              <a:t>The report recognised the need for different channels to communicate research results, but recommended support for the 'gold' route in particular.</a:t>
            </a:r>
          </a:p>
          <a:p>
            <a:r>
              <a:rPr lang="en-GB" dirty="0"/>
              <a:t/>
            </a:r>
            <a:br>
              <a:rPr lang="en-GB" dirty="0"/>
            </a:br>
            <a:endParaRPr lang="en-GB" dirty="0"/>
          </a:p>
        </p:txBody>
      </p:sp>
      <p:sp>
        <p:nvSpPr>
          <p:cNvPr id="4" name="Date Placeholder 3"/>
          <p:cNvSpPr>
            <a:spLocks noGrp="1"/>
          </p:cNvSpPr>
          <p:nvPr>
            <p:ph type="dt" sz="half" idx="14"/>
          </p:nvPr>
        </p:nvSpPr>
        <p:spPr/>
        <p:txBody>
          <a:bodyPr/>
          <a:lstStyle/>
          <a:p>
            <a:r>
              <a:rPr lang="en-US" noProof="0" smtClean="0"/>
              <a:t>21/03/2017 </a:t>
            </a:r>
            <a:endParaRPr lang="en-GB" noProof="0" dirty="0"/>
          </a:p>
        </p:txBody>
      </p:sp>
      <p:sp>
        <p:nvSpPr>
          <p:cNvPr id="5" name="Footer Placeholder 4"/>
          <p:cNvSpPr>
            <a:spLocks noGrp="1"/>
          </p:cNvSpPr>
          <p:nvPr>
            <p:ph type="ftr" sz="quarter" idx="15"/>
          </p:nvPr>
        </p:nvSpPr>
        <p:spPr/>
        <p:txBody>
          <a:bodyPr/>
          <a:lstStyle/>
          <a:p>
            <a:r>
              <a:rPr lang="en-GB" noProof="0" smtClean="0"/>
              <a:t>CARIST</a:t>
            </a:r>
            <a:endParaRPr lang="en-GB" noProof="0" dirty="0"/>
          </a:p>
        </p:txBody>
      </p:sp>
      <p:sp>
        <p:nvSpPr>
          <p:cNvPr id="6" name="Slide Number Placeholder 5"/>
          <p:cNvSpPr>
            <a:spLocks noGrp="1"/>
          </p:cNvSpPr>
          <p:nvPr>
            <p:ph type="sldNum" sz="quarter" idx="16"/>
          </p:nvPr>
        </p:nvSpPr>
        <p:spPr/>
        <p:txBody>
          <a:bodyPr/>
          <a:lstStyle/>
          <a:p>
            <a:fld id="{BC1903E8-1638-4376-A5CE-0131C1204B53}" type="slidenum">
              <a:rPr lang="en-GB" noProof="0" smtClean="0"/>
              <a:pPr/>
              <a:t>9</a:t>
            </a:fld>
            <a:endParaRPr lang="en-GB" noProof="0" dirty="0"/>
          </a:p>
        </p:txBody>
      </p:sp>
    </p:spTree>
    <p:extLst>
      <p:ext uri="{BB962C8B-B14F-4D97-AF65-F5344CB8AC3E}">
        <p14:creationId xmlns:p14="http://schemas.microsoft.com/office/powerpoint/2010/main" val="1944024472"/>
      </p:ext>
    </p:extLst>
  </p:cSld>
  <p:clrMapOvr>
    <a:masterClrMapping/>
  </p:clrMapOvr>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PPT 16-9.potx" id="{50286163-77F5-45BA-9F5E-C9C9769CFE5D}" vid="{2C6A041A-9C9B-4834-A471-53AF3FDD5D6A}"/>
    </a:ext>
  </a:extLst>
</a:theme>
</file>

<file path=ppt/theme/theme10.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DECC7294-7831-40B8-B091-BE510EAE62FE}"/>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12AB307C-A8C2-4566-B572-2DCF3F72ECA3}"/>
    </a:ext>
  </a:extLst>
</a:theme>
</file>

<file path=ppt/theme/theme4.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CB9054E3-628E-42B1-922A-633C8B3C7ADD}"/>
    </a:ext>
  </a:extLst>
</a:theme>
</file>

<file path=ppt/theme/theme5.xml><?xml version="1.0" encoding="utf-8"?>
<a:theme xmlns:a="http://schemas.openxmlformats.org/drawingml/2006/main" name="Jisc Fullscreen Image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name="Jisc Standard PPT 16-9.potx" id="{50286163-77F5-45BA-9F5E-C9C9769CFE5D}" vid="{1762B1FF-63CD-4A73-BFB8-4E967E290F22}"/>
    </a:ext>
  </a:extLst>
</a:theme>
</file>

<file path=ppt/theme/theme6.xml><?xml version="1.0" encoding="utf-8"?>
<a:theme xmlns:a="http://schemas.openxmlformats.org/drawingml/2006/main" name="Jisc Colour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isc Standard PPT 16-9.potx" id="{50286163-77F5-45BA-9F5E-C9C9769CFE5D}" vid="{0B1C70F2-1BEE-4235-8679-5F81889BAD8B}"/>
    </a:ext>
  </a:extLst>
</a:theme>
</file>

<file path=ppt/theme/theme7.xml><?xml version="1.0" encoding="utf-8"?>
<a:theme xmlns:a="http://schemas.openxmlformats.org/drawingml/2006/main" name="1_Jisc Theme">
  <a:themeElements>
    <a:clrScheme name="Jisc 2013 1">
      <a:dk1>
        <a:srgbClr val="2C3841"/>
      </a:dk1>
      <a:lt1>
        <a:srgbClr val="FFFFFF"/>
      </a:lt1>
      <a:dk2>
        <a:srgbClr val="DE481C"/>
      </a:dk2>
      <a:lt2>
        <a:srgbClr val="9F3515"/>
      </a:lt2>
      <a:accent1>
        <a:srgbClr val="E61554"/>
      </a:accent1>
      <a:accent2>
        <a:srgbClr val="F9B000"/>
      </a:accent2>
      <a:accent3>
        <a:srgbClr val="B2BB1C"/>
      </a:accent3>
      <a:accent4>
        <a:srgbClr val="0092CB"/>
      </a:accent4>
      <a:accent5>
        <a:srgbClr val="B71A8B"/>
      </a:accent5>
      <a:accent6>
        <a:srgbClr val="CADCF0"/>
      </a:accent6>
      <a:hlink>
        <a:srgbClr val="DE481C"/>
      </a:hlink>
      <a:folHlink>
        <a:srgbClr val="DE481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Jisc Theme">
  <a:themeElements>
    <a:clrScheme name="Jisc 2013 1">
      <a:dk1>
        <a:srgbClr val="2C3841"/>
      </a:dk1>
      <a:lt1>
        <a:srgbClr val="FFFFFF"/>
      </a:lt1>
      <a:dk2>
        <a:srgbClr val="DE481C"/>
      </a:dk2>
      <a:lt2>
        <a:srgbClr val="9F3515"/>
      </a:lt2>
      <a:accent1>
        <a:srgbClr val="E61554"/>
      </a:accent1>
      <a:accent2>
        <a:srgbClr val="F9B000"/>
      </a:accent2>
      <a:accent3>
        <a:srgbClr val="B2BB1C"/>
      </a:accent3>
      <a:accent4>
        <a:srgbClr val="0092CB"/>
      </a:accent4>
      <a:accent5>
        <a:srgbClr val="B71A8B"/>
      </a:accent5>
      <a:accent6>
        <a:srgbClr val="CADCF0"/>
      </a:accent6>
      <a:hlink>
        <a:srgbClr val="DE481C"/>
      </a:hlink>
      <a:folHlink>
        <a:srgbClr val="DE481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Jisc Primary">
      <a:dk1>
        <a:srgbClr val="2C3841"/>
      </a:dk1>
      <a:lt1>
        <a:srgbClr val="FFFFFF"/>
      </a:lt1>
      <a:dk2>
        <a:srgbClr val="000000"/>
      </a:dk2>
      <a:lt2>
        <a:srgbClr val="CADCF0"/>
      </a:lt2>
      <a:accent1>
        <a:srgbClr val="E85E12"/>
      </a:accent1>
      <a:accent2>
        <a:srgbClr val="E61554"/>
      </a:accent2>
      <a:accent3>
        <a:srgbClr val="F9B000"/>
      </a:accent3>
      <a:accent4>
        <a:srgbClr val="B2BB1C"/>
      </a:accent4>
      <a:accent5>
        <a:srgbClr val="0092CB"/>
      </a:accent5>
      <a:accent6>
        <a:srgbClr val="B71A8B"/>
      </a:accent6>
      <a:hlink>
        <a:srgbClr val="E85E12"/>
      </a:hlink>
      <a:folHlink>
        <a:srgbClr val="E85E1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79c6cfb5-50bc-4fca-81ee-f60fcea9a646"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2FE4A139ECCBD241A442D7CF7EE8F8D4" ma:contentTypeVersion="112" ma:contentTypeDescription="Create a new document." ma:contentTypeScope="" ma:versionID="0d18595db13762463612c962ad17fbd8">
  <xsd:schema xmlns:xsd="http://www.w3.org/2001/XMLSchema" xmlns:xs="http://www.w3.org/2001/XMLSchema" xmlns:p="http://schemas.microsoft.com/office/2006/metadata/properties" xmlns:ns2="217ac18d-a73a-48a9-8bac-9db52278b555" targetNamespace="http://schemas.microsoft.com/office/2006/metadata/properties" ma:root="true" ma:fieldsID="8eb30877eb787bd16b8cc3b1fcdbe53a" ns2:_="">
    <xsd:import namespace="217ac18d-a73a-48a9-8bac-9db52278b555"/>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ac18d-a73a-48a9-8bac-9db52278b55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SharedWithUsers xmlns="217ac18d-a73a-48a9-8bac-9db52278b555">
      <UserInfo>
        <DisplayName/>
        <AccountId xsi:nil="true"/>
        <AccountType/>
      </UserInfo>
    </SharedWithUsers>
  </documentManagement>
</p:properties>
</file>

<file path=customXml/itemProps1.xml><?xml version="1.0" encoding="utf-8"?>
<ds:datastoreItem xmlns:ds="http://schemas.openxmlformats.org/officeDocument/2006/customXml" ds:itemID="{66CDE50B-B5E2-48A1-8B58-ED79EDEDDDDF}">
  <ds:schemaRefs>
    <ds:schemaRef ds:uri="http://schemas.microsoft.com/sharepoint/v3/contenttype/forms"/>
  </ds:schemaRefs>
</ds:datastoreItem>
</file>

<file path=customXml/itemProps2.xml><?xml version="1.0" encoding="utf-8"?>
<ds:datastoreItem xmlns:ds="http://schemas.openxmlformats.org/officeDocument/2006/customXml" ds:itemID="{79A22231-E76A-4775-A611-D5C1298D57ED}">
  <ds:schemaRefs>
    <ds:schemaRef ds:uri="http://schemas.microsoft.com/sharepoint/events"/>
  </ds:schemaRefs>
</ds:datastoreItem>
</file>

<file path=customXml/itemProps3.xml><?xml version="1.0" encoding="utf-8"?>
<ds:datastoreItem xmlns:ds="http://schemas.openxmlformats.org/officeDocument/2006/customXml" ds:itemID="{233A26D1-8BB5-4F6B-B6C3-83D62BC611BD}">
  <ds:schemaRefs>
    <ds:schemaRef ds:uri="Microsoft.SharePoint.Taxonomy.ContentTypeSync"/>
  </ds:schemaRefs>
</ds:datastoreItem>
</file>

<file path=customXml/itemProps4.xml><?xml version="1.0" encoding="utf-8"?>
<ds:datastoreItem xmlns:ds="http://schemas.openxmlformats.org/officeDocument/2006/customXml" ds:itemID="{4BEB6E6C-195E-43FF-9DEF-F1B587CD2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ac18d-a73a-48a9-8bac-9db52278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8FDCB66-D499-40CD-BFFF-C6D1A8D20198}">
  <ds:schemaRefs>
    <ds:schemaRef ds:uri="217ac18d-a73a-48a9-8bac-9db52278b555"/>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Jisc Standard PPT 16-9</Template>
  <TotalTime>49767</TotalTime>
  <Words>2789</Words>
  <Application>Microsoft Office PowerPoint</Application>
  <PresentationFormat>Affichage à l'écran (16:9)</PresentationFormat>
  <Paragraphs>494</Paragraphs>
  <Slides>50</Slides>
  <Notes>19</Notes>
  <HiddenSlides>0</HiddenSlides>
  <MMClips>0</MMClips>
  <ScaleCrop>false</ScaleCrop>
  <HeadingPairs>
    <vt:vector size="6" baseType="variant">
      <vt:variant>
        <vt:lpstr>Polices utilisées</vt:lpstr>
      </vt:variant>
      <vt:variant>
        <vt:i4>7</vt:i4>
      </vt:variant>
      <vt:variant>
        <vt:lpstr>Thème</vt:lpstr>
      </vt:variant>
      <vt:variant>
        <vt:i4>8</vt:i4>
      </vt:variant>
      <vt:variant>
        <vt:lpstr>Titres des diapositives</vt:lpstr>
      </vt:variant>
      <vt:variant>
        <vt:i4>50</vt:i4>
      </vt:variant>
    </vt:vector>
  </HeadingPairs>
  <TitlesOfParts>
    <vt:vector size="65" baseType="lpstr">
      <vt:lpstr>MS PGothic</vt:lpstr>
      <vt:lpstr>Arial</vt:lpstr>
      <vt:lpstr>Corbel</vt:lpstr>
      <vt:lpstr>Gill Sans</vt:lpstr>
      <vt:lpstr>Lucida Grande</vt:lpstr>
      <vt:lpstr>Verdana</vt:lpstr>
      <vt:lpstr>ヒラギノ角ゴ ProN W3</vt:lpstr>
      <vt:lpstr>Jisc Content Slides</vt:lpstr>
      <vt:lpstr>Jisc Cover Slides</vt:lpstr>
      <vt:lpstr>Jisc Closing Slides</vt:lpstr>
      <vt:lpstr>Jisc Divider Sldes</vt:lpstr>
      <vt:lpstr>Jisc Fullscreen Image Slides</vt:lpstr>
      <vt:lpstr>Jisc Colours</vt:lpstr>
      <vt:lpstr>1_Jisc Theme</vt:lpstr>
      <vt:lpstr>Jisc Theme</vt:lpstr>
      <vt:lpstr>Présentation PowerPoint</vt:lpstr>
      <vt:lpstr>Jisc</vt:lpstr>
      <vt:lpstr>What will be covered today</vt:lpstr>
      <vt:lpstr>Présentation PowerPoint</vt:lpstr>
      <vt:lpstr>Background : The Research environment in the UK</vt:lpstr>
      <vt:lpstr>Open Access in the UK</vt:lpstr>
      <vt:lpstr>Open Access in the UK</vt:lpstr>
      <vt:lpstr>The rise of the Open Access Mandate :  policy driving up OA deposit</vt:lpstr>
      <vt:lpstr>Mandates </vt:lpstr>
      <vt:lpstr>Research Councils (RCUK)</vt:lpstr>
      <vt:lpstr>REF 2021 policy </vt:lpstr>
      <vt:lpstr>Green or Gold : The UK and the EU</vt:lpstr>
      <vt:lpstr>Green or gold in the UK</vt:lpstr>
      <vt:lpstr>Jisc Collections offsetting deal</vt:lpstr>
      <vt:lpstr>Green and Gold : EU</vt:lpstr>
      <vt:lpstr>EU</vt:lpstr>
      <vt:lpstr>Mellon: Pay it forward report</vt:lpstr>
      <vt:lpstr>Open Data</vt:lpstr>
      <vt:lpstr>Open Data UK Policy : driving adoption</vt:lpstr>
      <vt:lpstr>Policy leads to mandates</vt:lpstr>
      <vt:lpstr>Knowledge Exchange</vt:lpstr>
      <vt:lpstr>Projects and Services to support digital disruptive  innovation</vt:lpstr>
      <vt:lpstr>Jisc OA services through an article lifecycle</vt:lpstr>
      <vt:lpstr>Présentation PowerPoint</vt:lpstr>
      <vt:lpstr>(Jisc) UK research data services – in development</vt:lpstr>
      <vt:lpstr>Research Data Shared Service Overview</vt:lpstr>
      <vt:lpstr>Research data discovery UK</vt:lpstr>
      <vt:lpstr>RCUK, Data for Discovery</vt:lpstr>
      <vt:lpstr>Open Science</vt:lpstr>
      <vt:lpstr>Open science</vt:lpstr>
      <vt:lpstr>Tim Gower’s Polymath project </vt:lpstr>
      <vt:lpstr>Présentation PowerPoint</vt:lpstr>
      <vt:lpstr>Innovative Policy Platform : OECD</vt:lpstr>
      <vt:lpstr>EU projects to support Open Science</vt:lpstr>
      <vt:lpstr>Présentation PowerPoint</vt:lpstr>
      <vt:lpstr>A Common Endeavour (EU Perspective)</vt:lpstr>
      <vt:lpstr>OpenAIRE-Connect</vt:lpstr>
      <vt:lpstr>Climategate</vt:lpstr>
      <vt:lpstr>Future innovation</vt:lpstr>
      <vt:lpstr>Seven Shifts in Scholarship: Observations on the Future of Research</vt:lpstr>
      <vt:lpstr>‘Machine readable scholarly record’  ‘Machine readable scholarly record’  ‘Machine readable scholarly record’</vt:lpstr>
      <vt:lpstr> Innovative Metrics and Indicators</vt:lpstr>
      <vt:lpstr>Innovative research outputs</vt:lpstr>
      <vt:lpstr>Innovative research centres and skills</vt:lpstr>
      <vt:lpstr>Web science institute : southampton</vt:lpstr>
      <vt:lpstr>Présentation PowerPoint</vt:lpstr>
      <vt:lpstr>SSI </vt:lpstr>
      <vt:lpstr>Présentation PowerPoint</vt:lpstr>
      <vt:lpstr>To conclude</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Harris</dc:creator>
  <cp:lastModifiedBy>TIHAY, Daniel</cp:lastModifiedBy>
  <cp:revision>49</cp:revision>
  <cp:lastPrinted>2015-03-16T16:56:25Z</cp:lastPrinted>
  <dcterms:created xsi:type="dcterms:W3CDTF">2015-07-23T16:01:49Z</dcterms:created>
  <dcterms:modified xsi:type="dcterms:W3CDTF">2017-03-27T12:01:29Z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0x0101002FE4A139ECCBD241A442D7CF7EE8F8D4</vt:lpwstr>
  </property>
  <property fmtid="{D5CDD505-2E9C-101B-9397-08002B2CF9AE}" pid="3" name="_dlc_DocIdItemGuid">
    <vt:lpwstr>39e1a14c-b6b3-45a1-83fe-3e6965695426</vt:lpwstr>
  </property>
  <property fmtid="{D5CDD505-2E9C-101B-9397-08002B2CF9AE}" pid="4" name="_dlc_DocId">
    <vt:lpwstr>N7XHR37R3CPZ-174-2</vt:lpwstr>
  </property>
  <property fmtid="{D5CDD505-2E9C-101B-9397-08002B2CF9AE}" pid="5" name="_dlc_DocIdUrl">
    <vt:lpwstr>https://jisc365.sharepoint.com/sites/customerexperience/cscollab/_layouts/15/DocIdRedir.aspx?ID=N7XHR37R3CPZ-174-2, N7XHR37R3CPZ-174-2</vt:lpwstr>
  </property>
</Properties>
</file>