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71" r:id="rId6"/>
    <p:sldId id="262" r:id="rId7"/>
    <p:sldId id="269" r:id="rId8"/>
    <p:sldId id="260" r:id="rId9"/>
    <p:sldId id="266" r:id="rId10"/>
    <p:sldId id="265" r:id="rId11"/>
    <p:sldId id="267" r:id="rId12"/>
    <p:sldId id="264" r:id="rId13"/>
    <p:sldId id="272" r:id="rId14"/>
    <p:sldId id="274" r:id="rId15"/>
    <p:sldId id="268" r:id="rId16"/>
    <p:sldId id="278" r:id="rId17"/>
    <p:sldId id="270" r:id="rId18"/>
    <p:sldId id="280" r:id="rId19"/>
    <p:sldId id="282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92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56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22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73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41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048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78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7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37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46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5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07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69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71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39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3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D67F70-59BE-49E6-9405-616B71C9819D}" type="datetimeFigureOut">
              <a:rPr lang="fr-FR" smtClean="0"/>
              <a:t>28/03/2017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2507B3-48CF-409E-835D-8620AD8E24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2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aj.org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nsu_labo0912_1.board.inist.fr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insu-umsflotte.board.inist.f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zvis.readthedocs.org/en/latest/Installation/" TargetMode="External"/><Relationship Id="rId2" Type="http://schemas.openxmlformats.org/officeDocument/2006/relationships/hyperlink" Target="https://ezvis.readthedoc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dec-project/showca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ETUDES bibliométriques</a:t>
            </a:r>
            <a:br>
              <a:rPr lang="fr-FR" dirty="0" smtClean="0"/>
            </a:br>
            <a:r>
              <a:rPr lang="fr-FR" sz="3600" dirty="0" smtClean="0"/>
              <a:t>Collaboration </a:t>
            </a:r>
            <a:r>
              <a:rPr lang="fr-FR" sz="3600" cap="none" dirty="0" smtClean="0"/>
              <a:t>Inist</a:t>
            </a:r>
            <a:r>
              <a:rPr lang="fr-FR" sz="3600" dirty="0" smtClean="0"/>
              <a:t>-INSU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37420" y="3914192"/>
            <a:ext cx="8689976" cy="1371599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					</a:t>
            </a:r>
          </a:p>
          <a:p>
            <a:r>
              <a:rPr lang="fr-FR" dirty="0"/>
              <a:t>	</a:t>
            </a:r>
            <a:r>
              <a:rPr lang="fr-FR" dirty="0" smtClean="0"/>
              <a:t>							</a:t>
            </a:r>
            <a:r>
              <a:rPr lang="fr-FR" dirty="0" smtClean="0">
                <a:solidFill>
                  <a:srgbClr val="FF3399"/>
                </a:solidFill>
              </a:rPr>
              <a:t>CARIST 2017</a:t>
            </a:r>
            <a:endParaRPr lang="fr-FR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Acteurs de la collaboration </a:t>
            </a:r>
            <a:r>
              <a:rPr lang="fr-FR" sz="4000" dirty="0" smtClean="0">
                <a:solidFill>
                  <a:srgbClr val="FF3399"/>
                </a:solidFill>
              </a:rPr>
              <a:t>2013-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Directeur de l’Institut </a:t>
            </a:r>
          </a:p>
          <a:p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Délégué scientifique à l’évaluation</a:t>
            </a:r>
          </a:p>
          <a:p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Documentaliste(S) – Réseau de documentalistes de 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l'Institut</a:t>
            </a:r>
          </a:p>
          <a:p>
            <a:r>
              <a:rPr lang="fr-FR" sz="2800" dirty="0" smtClean="0"/>
              <a:t>Documentalistes </a:t>
            </a:r>
            <a:r>
              <a:rPr lang="fr-FR" sz="2800" cap="none" dirty="0" smtClean="0"/>
              <a:t>Inist</a:t>
            </a:r>
          </a:p>
          <a:p>
            <a:r>
              <a:rPr lang="fr-FR" sz="2800" cap="none" dirty="0" smtClean="0"/>
              <a:t>CORIST</a:t>
            </a:r>
          </a:p>
          <a:p>
            <a:r>
              <a:rPr lang="fr-FR" sz="2800" cap="none" dirty="0" smtClean="0"/>
              <a:t>DIRECTEURS ADJOINTS SCIENTIFIQUES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74" y="4501533"/>
            <a:ext cx="3261686" cy="14420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2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Questions						</a:t>
            </a:r>
            <a:r>
              <a:rPr lang="fr-FR" sz="4000" dirty="0" smtClean="0">
                <a:solidFill>
                  <a:srgbClr val="FF3399"/>
                </a:solidFill>
              </a:rPr>
              <a:t>2013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« Actualisation de l’étude bibliométrique relative a la production de l’INSTITUT »</a:t>
            </a:r>
          </a:p>
        </p:txBody>
      </p:sp>
    </p:spTree>
    <p:extLst>
      <p:ext uri="{BB962C8B-B14F-4D97-AF65-F5344CB8AC3E}">
        <p14:creationId xmlns:p14="http://schemas.microsoft.com/office/powerpoint/2010/main" val="19562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EVOLUTION DES INTERACTIONS/résultats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5" y="1982779"/>
            <a:ext cx="10363826" cy="4603551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i="1" dirty="0" smtClean="0">
                <a:solidFill>
                  <a:srgbClr val="FF3399"/>
                </a:solidFill>
              </a:rPr>
              <a:t>Réunion</a:t>
            </a:r>
            <a:r>
              <a:rPr lang="fr-FR" sz="2800" dirty="0" smtClean="0"/>
              <a:t> pour préciser les attentes et discuter des réponses</a:t>
            </a:r>
          </a:p>
          <a:p>
            <a:pPr lvl="1"/>
            <a:r>
              <a:rPr lang="fr-FR" sz="2800" dirty="0" smtClean="0"/>
              <a:t>Mise à jour de l’étude concernant la production scientifique de l’INSTITUT pour la période 2009-2012</a:t>
            </a:r>
          </a:p>
          <a:p>
            <a:pPr marL="457200" lvl="1" indent="0">
              <a:buNone/>
            </a:pPr>
            <a:r>
              <a:rPr lang="fr-FR" sz="2800" b="1" dirty="0" smtClean="0">
                <a:solidFill>
                  <a:srgbClr val="FF3399"/>
                </a:solidFill>
              </a:rPr>
              <a:t>ET</a:t>
            </a:r>
          </a:p>
          <a:p>
            <a:pPr marL="457200" lvl="1" indent="0">
              <a:buNone/>
            </a:pPr>
            <a:r>
              <a:rPr lang="fr-FR" sz="2800" dirty="0" smtClean="0"/>
              <a:t>De nouvelles questions concernant cette production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/>
              <a:t>Le poids des publications en OPEN ACCESS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/>
              <a:t>LE POIDS DES Thématiques INSU dans le monde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/>
              <a:t>LES DOMAINES D’EXCELLENCE de l’INSU </a:t>
            </a:r>
            <a:r>
              <a:rPr lang="fr-FR" sz="2800" dirty="0" smtClean="0">
                <a:sym typeface="Wingdings" panose="05000000000000000000" pitchFamily="2" charset="2"/>
              </a:rPr>
              <a:t></a:t>
            </a:r>
            <a:endParaRPr lang="fr-F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/>
              <a:t>L’impact du soutien de l’INSU </a:t>
            </a:r>
            <a:r>
              <a:rPr lang="fr-FR" sz="2800" dirty="0">
                <a:sym typeface="Wingdings" panose="05000000000000000000" pitchFamily="2" charset="2"/>
              </a:rPr>
              <a:t> </a:t>
            </a:r>
            <a:r>
              <a:rPr lang="fr-FR" sz="2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40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948" y="577798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EVOLUTION DES résultats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30648" y="1774962"/>
            <a:ext cx="10363826" cy="762966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fr-FR" sz="11200" dirty="0" smtClean="0"/>
              <a:t>Le poids des publications en OPEN ACCESS</a:t>
            </a:r>
          </a:p>
          <a:p>
            <a:pPr marL="3657600" lvl="8" indent="0">
              <a:buNone/>
            </a:pPr>
            <a:r>
              <a:rPr lang="fr-FR" sz="2400" dirty="0" smtClean="0"/>
              <a:t>								 	</a:t>
            </a:r>
          </a:p>
          <a:p>
            <a:pPr marL="3657600" lvl="8" indent="0">
              <a:buNone/>
            </a:pPr>
            <a:r>
              <a:rPr lang="fr-FR" sz="2400" b="1" i="1" dirty="0">
                <a:latin typeface="Calibri" panose="020F0502020204030204" pitchFamily="34" charset="0"/>
              </a:rPr>
              <a:t>	</a:t>
            </a:r>
            <a:r>
              <a:rPr lang="fr-FR" sz="2400" b="1" i="1" dirty="0" smtClean="0">
                <a:latin typeface="Calibri" panose="020F0502020204030204" pitchFamily="34" charset="0"/>
              </a:rPr>
              <a:t>			</a:t>
            </a:r>
            <a:endParaRPr lang="fr-FR" sz="3600" b="1" i="1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sz="2800" dirty="0" smtClean="0"/>
          </a:p>
          <a:p>
            <a:pPr marL="457200" lvl="1" indent="0">
              <a:buNone/>
            </a:pPr>
            <a:r>
              <a:rPr lang="fr-FR" sz="2600" dirty="0"/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48" y="2364261"/>
            <a:ext cx="6440037" cy="43035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31917" y="2733869"/>
            <a:ext cx="36657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dirty="0" smtClean="0"/>
              <a:t>Critère </a:t>
            </a:r>
            <a:r>
              <a:rPr lang="fr-FR" dirty="0"/>
              <a:t>« Open Access »</a:t>
            </a:r>
            <a:r>
              <a:rPr lang="fr-FR" baseline="30000" dirty="0"/>
              <a:t> </a:t>
            </a:r>
            <a:endParaRPr lang="fr-FR" baseline="30000" dirty="0" smtClean="0"/>
          </a:p>
          <a:p>
            <a:pPr marL="0" lvl="2"/>
            <a:r>
              <a:rPr lang="fr-FR" dirty="0" smtClean="0"/>
              <a:t>- les </a:t>
            </a:r>
            <a:r>
              <a:rPr lang="fr-FR" dirty="0"/>
              <a:t>publications en accès libre </a:t>
            </a:r>
            <a:r>
              <a:rPr lang="fr-FR" dirty="0" smtClean="0"/>
              <a:t>de </a:t>
            </a:r>
            <a:r>
              <a:rPr lang="fr-FR" dirty="0"/>
              <a:t>la liste des périodiques recensés sur le site du « Directory of Open Access </a:t>
            </a:r>
            <a:r>
              <a:rPr lang="fr-FR" dirty="0" err="1"/>
              <a:t>Journals</a:t>
            </a:r>
            <a:r>
              <a:rPr lang="fr-FR" dirty="0"/>
              <a:t> » (DOAJ) </a:t>
            </a:r>
            <a:r>
              <a:rPr lang="fr-FR" u="sng" dirty="0">
                <a:hlinkClick r:id="rId3"/>
              </a:rPr>
              <a:t>http://doaj.org/</a:t>
            </a:r>
            <a:r>
              <a:rPr lang="fr-FR" dirty="0"/>
              <a:t> </a:t>
            </a:r>
          </a:p>
          <a:p>
            <a:pPr marL="0" lvl="2"/>
            <a:r>
              <a:rPr lang="fr-FR" dirty="0" smtClean="0"/>
              <a:t>- l’option </a:t>
            </a:r>
            <a:r>
              <a:rPr lang="fr-FR" dirty="0"/>
              <a:t>« Open Access » du </a:t>
            </a:r>
            <a:r>
              <a:rPr lang="fr-FR" dirty="0" err="1" smtClean="0"/>
              <a:t>WoS</a:t>
            </a:r>
            <a:endParaRPr lang="fr-FR" dirty="0"/>
          </a:p>
          <a:p>
            <a:r>
              <a:rPr lang="fr-FR" dirty="0"/>
              <a:t>Le critère « Open Access » caractérisent les périodiques et non pas les publications. Ainsi, il est appliqué à l’ensemble des publications des </a:t>
            </a:r>
            <a:r>
              <a:rPr lang="fr-FR" dirty="0" smtClean="0"/>
              <a:t>périodiques</a:t>
            </a:r>
            <a:r>
              <a:rPr lang="fr-FR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805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EVOLUTION DES résultats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5" y="1982780"/>
            <a:ext cx="10363826" cy="682362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fr-FR" sz="11200" dirty="0" smtClean="0"/>
              <a:t>LE POIDS DES Thématiques INSU dans le monde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2800" dirty="0" smtClean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r>
              <a:rPr lang="fr-FR" sz="2600" dirty="0" smtClean="0"/>
              <a:t/>
            </a:r>
            <a:br>
              <a:rPr lang="fr-FR" sz="2600" dirty="0" smtClean="0"/>
            </a:br>
            <a:endParaRPr lang="fr-FR" sz="2600" dirty="0" smtClean="0"/>
          </a:p>
          <a:p>
            <a:pPr marL="457200" lvl="1" indent="0">
              <a:buNone/>
            </a:pPr>
            <a:r>
              <a:rPr lang="fr-FR" sz="2600" dirty="0"/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198" y="2776653"/>
            <a:ext cx="7070802" cy="37879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0751" y="2776653"/>
            <a:ext cx="3267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INDICE DE SPECIALISATION</a:t>
            </a:r>
          </a:p>
          <a:p>
            <a:r>
              <a:rPr lang="fr-FR" dirty="0"/>
              <a:t>M</a:t>
            </a:r>
            <a:r>
              <a:rPr lang="fr-FR" dirty="0" smtClean="0"/>
              <a:t>esure du </a:t>
            </a:r>
            <a:r>
              <a:rPr lang="fr-FR" dirty="0"/>
              <a:t>degré de spécialisation dans une « </a:t>
            </a:r>
            <a:r>
              <a:rPr lang="fr-FR" dirty="0" err="1"/>
              <a:t>Subject</a:t>
            </a:r>
            <a:r>
              <a:rPr lang="fr-FR" dirty="0"/>
              <a:t> </a:t>
            </a:r>
            <a:r>
              <a:rPr lang="fr-FR" dirty="0" err="1"/>
              <a:t>Category</a:t>
            </a:r>
            <a:r>
              <a:rPr lang="fr-FR" dirty="0"/>
              <a:t> » de l’INSU par rapport à la France et au Monde. Plus l’indice est élevé, plus l’INSU est impliqué dans la « </a:t>
            </a:r>
            <a:r>
              <a:rPr lang="fr-FR" dirty="0" err="1"/>
              <a:t>Subject</a:t>
            </a:r>
            <a:r>
              <a:rPr lang="fr-FR" dirty="0"/>
              <a:t> </a:t>
            </a:r>
            <a:r>
              <a:rPr lang="fr-FR" dirty="0" err="1"/>
              <a:t>Category</a:t>
            </a:r>
            <a:r>
              <a:rPr lang="fr-FR" dirty="0"/>
              <a:t> » comparativement à la France et au Monde. </a:t>
            </a:r>
          </a:p>
        </p:txBody>
      </p:sp>
    </p:spTree>
    <p:extLst>
      <p:ext uri="{BB962C8B-B14F-4D97-AF65-F5344CB8AC3E}">
        <p14:creationId xmlns:p14="http://schemas.microsoft.com/office/powerpoint/2010/main" val="24036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EVOLUTION DES INTERACTIONS/résultats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5" y="1982779"/>
            <a:ext cx="10363826" cy="4603551"/>
          </a:xfrm>
        </p:spPr>
        <p:txBody>
          <a:bodyPr>
            <a:normAutofit/>
          </a:bodyPr>
          <a:lstStyle/>
          <a:p>
            <a:r>
              <a:rPr lang="fr-FR" sz="2800" b="1" i="1" dirty="0" smtClean="0">
                <a:solidFill>
                  <a:srgbClr val="FF3399"/>
                </a:solidFill>
              </a:rPr>
              <a:t>Réunion</a:t>
            </a:r>
            <a:r>
              <a:rPr lang="fr-FR" sz="2800" dirty="0" smtClean="0"/>
              <a:t> pour préciser les attentes et discuter des réponses</a:t>
            </a:r>
          </a:p>
          <a:p>
            <a:pPr marL="457200" lvl="1" indent="0">
              <a:buNone/>
            </a:pPr>
            <a:r>
              <a:rPr lang="fr-FR" sz="2800" b="1" dirty="0" smtClean="0">
                <a:solidFill>
                  <a:srgbClr val="FF3399"/>
                </a:solidFill>
              </a:rPr>
              <a:t>MAIS aussi</a:t>
            </a:r>
          </a:p>
          <a:p>
            <a:pPr marL="457200" lvl="1" indent="0">
              <a:buNone/>
            </a:pPr>
            <a:r>
              <a:rPr lang="fr-FR" sz="2800" dirty="0" smtClean="0"/>
              <a:t>DES </a:t>
            </a:r>
            <a:r>
              <a:rPr lang="fr-FR" sz="2800" dirty="0" err="1"/>
              <a:t>é</a:t>
            </a:r>
            <a:r>
              <a:rPr lang="fr-FR" sz="2800" dirty="0" err="1" smtClean="0"/>
              <a:t>TUDES</a:t>
            </a:r>
            <a:r>
              <a:rPr lang="fr-FR" sz="2800" dirty="0" smtClean="0"/>
              <a:t> </a:t>
            </a:r>
            <a:r>
              <a:rPr lang="fr-FR" sz="2800" dirty="0" err="1" smtClean="0"/>
              <a:t>SPéCIFIQUES</a:t>
            </a:r>
            <a:r>
              <a:rPr lang="fr-FR" sz="2800" dirty="0" smtClean="0"/>
              <a:t>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/>
              <a:t>Co-publications avec les pays étrangers dans le cadre du programme MISTRALS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/>
              <a:t>Production CNRS dans l’UMS FLOTTE pour la période 2000-2015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/>
              <a:t>Étude thématique transversale sur les sols</a:t>
            </a:r>
          </a:p>
          <a:p>
            <a:pPr marL="457200" lvl="1" indent="0" algn="ctr">
              <a:buNone/>
            </a:pPr>
            <a:endParaRPr lang="fr-FR" sz="28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fr-FR" sz="2800" dirty="0" smtClean="0"/>
          </a:p>
          <a:p>
            <a:pPr marL="457200" lvl="1" indent="0">
              <a:buNone/>
            </a:pPr>
            <a:endParaRPr lang="fr-FR" sz="2800" dirty="0" smtClean="0"/>
          </a:p>
          <a:p>
            <a:pPr marL="457200" lvl="1" indent="0">
              <a:buNone/>
            </a:pPr>
            <a:endParaRPr lang="fr-FR" sz="2800" dirty="0" smtClean="0"/>
          </a:p>
          <a:p>
            <a:pPr marL="457200" lvl="1" indent="0">
              <a:buNone/>
            </a:pPr>
            <a:endParaRPr lang="fr-FR" sz="2600" dirty="0" smtClean="0"/>
          </a:p>
          <a:p>
            <a:pPr marL="457200" lvl="1" indent="0"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1394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EVOLUTION DES résultats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30647" y="1785351"/>
            <a:ext cx="10363826" cy="46035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800" b="1" dirty="0" smtClean="0">
                <a:solidFill>
                  <a:srgbClr val="FF3399"/>
                </a:solidFill>
              </a:rPr>
              <a:t>ET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endParaRPr lang="fr-FR" sz="2800" b="1" dirty="0" smtClean="0">
              <a:solidFill>
                <a:srgbClr val="FF3399"/>
              </a:solidFill>
            </a:endParaRPr>
          </a:p>
          <a:p>
            <a:pPr marL="457200" lvl="1" indent="0">
              <a:buNone/>
            </a:pPr>
            <a:r>
              <a:rPr lang="fr-FR" sz="2800" dirty="0" smtClean="0"/>
              <a:t>UNE autre forme de livrable </a:t>
            </a:r>
          </a:p>
          <a:p>
            <a:pPr marL="457200" lvl="1" indent="0">
              <a:buNone/>
            </a:pPr>
            <a:endParaRPr lang="fr-FR" sz="2800" dirty="0"/>
          </a:p>
          <a:p>
            <a:pPr marL="457200" lvl="1" indent="0">
              <a:buNone/>
            </a:pPr>
            <a:endParaRPr lang="fr-FR" sz="2800" b="1" dirty="0" smtClean="0">
              <a:solidFill>
                <a:srgbClr val="FF3399"/>
              </a:solidFill>
            </a:endParaRPr>
          </a:p>
          <a:p>
            <a:pPr marL="457200" lvl="1" indent="0">
              <a:buNone/>
            </a:pPr>
            <a:r>
              <a:rPr lang="fr-FR" sz="2600" dirty="0"/>
              <a:t>	</a:t>
            </a:r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709" y="3195090"/>
            <a:ext cx="7920000" cy="26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EVOLUTION DES résultats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30647" y="1785351"/>
            <a:ext cx="10363826" cy="46035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800" b="1" dirty="0" smtClean="0">
                <a:solidFill>
                  <a:srgbClr val="FF3399"/>
                </a:solidFill>
              </a:rPr>
              <a:t>ET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endParaRPr lang="fr-FR" sz="2800" b="1" dirty="0" smtClean="0">
              <a:solidFill>
                <a:srgbClr val="FF3399"/>
              </a:solidFill>
            </a:endParaRPr>
          </a:p>
          <a:p>
            <a:pPr marL="457200" lvl="1" indent="0">
              <a:buNone/>
            </a:pPr>
            <a:r>
              <a:rPr lang="fr-FR" sz="2800" dirty="0" smtClean="0"/>
              <a:t>UNE autre forme de livrable </a:t>
            </a:r>
          </a:p>
          <a:p>
            <a:pPr marL="457200" lvl="1" indent="0">
              <a:buNone/>
            </a:pPr>
            <a:endParaRPr lang="fr-FR" sz="2800" dirty="0"/>
          </a:p>
          <a:p>
            <a:pPr marL="457200" lvl="1" indent="0">
              <a:buNone/>
            </a:pPr>
            <a:endParaRPr lang="fr-FR" sz="2800" b="1" dirty="0" smtClean="0">
              <a:solidFill>
                <a:srgbClr val="FF3399"/>
              </a:solidFill>
            </a:endParaRPr>
          </a:p>
          <a:p>
            <a:pPr marL="457200" lvl="1" indent="0">
              <a:buNone/>
            </a:pPr>
            <a:r>
              <a:rPr lang="fr-FR" sz="2600" dirty="0"/>
              <a:t>	</a:t>
            </a:r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67" y="3179416"/>
            <a:ext cx="7920000" cy="32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cap="none" dirty="0" err="1" smtClean="0"/>
              <a:t>ezVIS</a:t>
            </a:r>
            <a:endParaRPr lang="fr-FR" sz="4000" cap="non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75080" y="3051175"/>
            <a:ext cx="4384040" cy="2740025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paramétrage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532880" y="3051175"/>
            <a:ext cx="4384040" cy="27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cap="none" dirty="0" err="1" smtClean="0"/>
              <a:t>ez</a:t>
            </a:r>
            <a:r>
              <a:rPr lang="fr-FR" sz="4000" dirty="0" err="1" smtClean="0"/>
              <a:t>VIS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err="1"/>
              <a:t>ezVIS</a:t>
            </a:r>
            <a:r>
              <a:rPr lang="fr-FR" b="1" dirty="0"/>
              <a:t> Documentation</a:t>
            </a:r>
            <a:endParaRPr lang="fr-FR" dirty="0"/>
          </a:p>
          <a:p>
            <a:pPr marL="0" indent="0">
              <a:buNone/>
            </a:pPr>
            <a:r>
              <a:rPr lang="fr-FR" u="sng" cap="none" dirty="0">
                <a:hlinkClick r:id="rId2"/>
              </a:rPr>
              <a:t>https://ezvis.readthedocs.org/</a:t>
            </a:r>
            <a:endParaRPr lang="fr-FR" cap="none" dirty="0"/>
          </a:p>
          <a:p>
            <a:pPr marL="0" indent="0">
              <a:buNone/>
            </a:pPr>
            <a:endParaRPr lang="fr-FR" cap="none" dirty="0"/>
          </a:p>
          <a:p>
            <a:r>
              <a:rPr lang="fr-FR" b="1" dirty="0"/>
              <a:t>Installation</a:t>
            </a:r>
            <a:endParaRPr lang="fr-FR" dirty="0"/>
          </a:p>
          <a:p>
            <a:pPr marL="0" indent="0">
              <a:buNone/>
            </a:pPr>
            <a:r>
              <a:rPr lang="fr-FR" sz="2100" u="sng" cap="none" dirty="0">
                <a:hlinkClick r:id="rId3"/>
              </a:rPr>
              <a:t>https://ezvis.readthedocs.org/en/latest/Installation/</a:t>
            </a:r>
            <a:endParaRPr lang="fr-FR" sz="2100" u="sng" cap="none" dirty="0"/>
          </a:p>
          <a:p>
            <a:endParaRPr lang="fr-FR" dirty="0"/>
          </a:p>
          <a:p>
            <a:r>
              <a:rPr lang="fr-FR" b="1" dirty="0"/>
              <a:t>Exemples de configurations</a:t>
            </a:r>
            <a:endParaRPr lang="fr-FR" dirty="0"/>
          </a:p>
          <a:p>
            <a:pPr marL="0" indent="0">
              <a:buNone/>
            </a:pPr>
            <a:r>
              <a:rPr lang="fr-FR" sz="2100" u="sng" cap="none" dirty="0">
                <a:hlinkClick r:id="rId4"/>
              </a:rPr>
              <a:t>https://github.com/madec-project/showcase/</a:t>
            </a:r>
            <a:endParaRPr lang="fr-FR" sz="2100" u="sng" cap="non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06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Acteurs de la collaboration </a:t>
            </a:r>
            <a:r>
              <a:rPr lang="fr-FR" sz="4000" dirty="0" smtClean="0">
                <a:solidFill>
                  <a:srgbClr val="FF3399"/>
                </a:solidFill>
              </a:rPr>
              <a:t>2008-2011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800" dirty="0" smtClean="0"/>
              <a:t>Directeur de l’Institut </a:t>
            </a:r>
          </a:p>
          <a:p>
            <a:r>
              <a:rPr lang="fr-FR" sz="2800" dirty="0" smtClean="0"/>
              <a:t>Délégué scientifique à l’évaluation</a:t>
            </a:r>
          </a:p>
          <a:p>
            <a:r>
              <a:rPr lang="fr-FR" sz="2800" dirty="0"/>
              <a:t>Documentaliste(S) – Réseau de documentalistes de </a:t>
            </a:r>
            <a:r>
              <a:rPr lang="fr-FR" sz="2800" dirty="0" smtClean="0"/>
              <a:t>l'Institut</a:t>
            </a:r>
          </a:p>
          <a:p>
            <a:r>
              <a:rPr lang="fr-FR" sz="2800" dirty="0" smtClean="0"/>
              <a:t>Documentalistes </a:t>
            </a:r>
            <a:r>
              <a:rPr lang="fr-FR" sz="2800" cap="none" dirty="0" smtClean="0"/>
              <a:t>Inist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74" y="4501533"/>
            <a:ext cx="3261686" cy="1442064"/>
          </a:xfrm>
          <a:prstGeom prst="rect">
            <a:avLst/>
          </a:prstGeom>
          <a:gradFill>
            <a:gsLst>
              <a:gs pos="11000">
                <a:schemeClr val="bg1">
                  <a:tint val="90000"/>
                  <a:lumMod val="110000"/>
                </a:schemeClr>
              </a:gs>
              <a:gs pos="26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82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Merci</a:t>
            </a:r>
            <a:br>
              <a:rPr lang="fr-FR" dirty="0" smtClean="0"/>
            </a:br>
            <a:r>
              <a:rPr lang="fr-FR" sz="3600" dirty="0" smtClean="0"/>
              <a:t>Questions </a:t>
            </a:r>
            <a:r>
              <a:rPr lang="fr-FR" sz="3600" smtClean="0"/>
              <a:t>à suivre …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37420" y="3914192"/>
            <a:ext cx="8689976" cy="1371599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					</a:t>
            </a:r>
          </a:p>
          <a:p>
            <a:r>
              <a:rPr lang="fr-FR" dirty="0"/>
              <a:t>	</a:t>
            </a:r>
            <a:r>
              <a:rPr lang="fr-FR" dirty="0" smtClean="0"/>
              <a:t>							</a:t>
            </a:r>
            <a:r>
              <a:rPr lang="fr-FR" dirty="0" smtClean="0">
                <a:solidFill>
                  <a:srgbClr val="FF3399"/>
                </a:solidFill>
              </a:rPr>
              <a:t>CARIST 2017</a:t>
            </a:r>
            <a:endParaRPr lang="fr-FR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Questions						</a:t>
            </a:r>
            <a:r>
              <a:rPr lang="fr-FR" sz="4000" dirty="0" smtClean="0">
                <a:solidFill>
                  <a:srgbClr val="FF3399"/>
                </a:solidFill>
              </a:rPr>
              <a:t>2008-2011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Production scientifique de l'Institut </a:t>
            </a:r>
            <a:r>
              <a:rPr lang="fr-FR" sz="2800" dirty="0"/>
              <a:t>pour la période 2006-2007</a:t>
            </a:r>
            <a:endParaRPr lang="fr-FR" sz="2800" dirty="0" smtClean="0"/>
          </a:p>
          <a:p>
            <a:pPr lvl="1"/>
            <a:r>
              <a:rPr lang="fr-FR" sz="2800" dirty="0" smtClean="0"/>
              <a:t>à partir d’une Liste de périodiques </a:t>
            </a:r>
          </a:p>
          <a:p>
            <a:pPr lvl="1"/>
            <a:r>
              <a:rPr lang="fr-FR" sz="2800" dirty="0" smtClean="0"/>
              <a:t>En utilisant le données du </a:t>
            </a:r>
            <a:r>
              <a:rPr lang="fr-FR" sz="3200" b="1" i="1" cap="none" dirty="0" smtClean="0">
                <a:solidFill>
                  <a:srgbClr val="FF9900"/>
                </a:solidFill>
              </a:rPr>
              <a:t>Web of Science </a:t>
            </a:r>
            <a:endParaRPr lang="fr-FR" sz="3200" b="1" i="1" cap="none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Résultats						</a:t>
            </a:r>
            <a:r>
              <a:rPr lang="fr-FR" sz="4000" dirty="0" smtClean="0">
                <a:solidFill>
                  <a:srgbClr val="FF3399"/>
                </a:solidFill>
              </a:rPr>
              <a:t>2008-2011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Rapport PDF </a:t>
            </a:r>
            <a:r>
              <a:rPr lang="fr-FR" sz="2800" dirty="0" smtClean="0"/>
              <a:t>proposant l’ensemble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35856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5" y="1104900"/>
            <a:ext cx="11242101" cy="50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Résultats						</a:t>
            </a:r>
            <a:r>
              <a:rPr lang="fr-FR" sz="4000" dirty="0" smtClean="0">
                <a:solidFill>
                  <a:srgbClr val="FF3399"/>
                </a:solidFill>
              </a:rPr>
              <a:t>2008-2011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Rapport PDF proposant l’ensemble des résultats</a:t>
            </a:r>
          </a:p>
          <a:p>
            <a:r>
              <a:rPr lang="fr-FR" sz="2800" dirty="0" smtClean="0"/>
              <a:t>DIFFUSION des résultats à l’initiative de l’INSTITUT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000" b="1" i="1" dirty="0">
                <a:solidFill>
                  <a:srgbClr val="FF3399"/>
                </a:solidFill>
              </a:rPr>
              <a:t>Réaction des chercheurs : liste nominatives, non-exhaustivité</a:t>
            </a:r>
          </a:p>
          <a:p>
            <a:pPr marL="228600" lvl="1">
              <a:spcBef>
                <a:spcPts val="1000"/>
              </a:spcBef>
            </a:pPr>
            <a:r>
              <a:rPr lang="fr-FR" sz="2800" dirty="0"/>
              <a:t>Intérêt pour </a:t>
            </a:r>
            <a:r>
              <a:rPr lang="fr-FR" sz="2800" dirty="0" smtClean="0"/>
              <a:t>l’exercice</a:t>
            </a:r>
          </a:p>
          <a:p>
            <a:pPr marL="228600" lvl="1">
              <a:spcBef>
                <a:spcPts val="1000"/>
              </a:spcBef>
            </a:pPr>
            <a:r>
              <a:rPr lang="fr-FR" sz="2800" dirty="0" smtClean="0"/>
              <a:t>Refonte ET Mise à jour de l’étude, à partir des laboratoires pour la période 2005-2008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000" b="1" i="1" dirty="0" smtClean="0">
                <a:solidFill>
                  <a:srgbClr val="FF3399"/>
                </a:solidFill>
              </a:rPr>
              <a:t>Présentation des résultats a l’ensemble des Directeurs d’unité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7728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Résultats						</a:t>
            </a:r>
            <a:r>
              <a:rPr lang="fr-FR" sz="4000" dirty="0" smtClean="0">
                <a:solidFill>
                  <a:srgbClr val="FF3399"/>
                </a:solidFill>
              </a:rPr>
              <a:t>2008-2011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pic>
        <p:nvPicPr>
          <p:cNvPr id="1026" name="Picture 2" descr="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18" y="1474421"/>
            <a:ext cx="4642082" cy="30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erio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2" y="1550420"/>
            <a:ext cx="3318300" cy="46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070" y="2985219"/>
            <a:ext cx="5103686" cy="34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Leçons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800" dirty="0" smtClean="0"/>
              <a:t>Connaître l’objectif de l’</a:t>
            </a:r>
            <a:r>
              <a:rPr lang="fr-FR" sz="2800" dirty="0"/>
              <a:t>é</a:t>
            </a:r>
            <a:r>
              <a:rPr lang="fr-FR" sz="2800" dirty="0" smtClean="0"/>
              <a:t>tude, les intentions du commanditaire quant à l'usage  et à la diffusion des résultats</a:t>
            </a:r>
          </a:p>
          <a:p>
            <a:r>
              <a:rPr lang="fr-FR" sz="2800" dirty="0" smtClean="0"/>
              <a:t>Avoir une interaction directe avec le commanditaire lors de la réalisation de l’étude</a:t>
            </a:r>
          </a:p>
          <a:p>
            <a:r>
              <a:rPr lang="fr-FR" sz="2800" dirty="0" smtClean="0"/>
              <a:t>SOUTIEN/IMPLICATION de directeur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240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104" y="1623728"/>
            <a:ext cx="942552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Institut de l’information scientifique et technique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840" y="3185917"/>
            <a:ext cx="3261686" cy="1442064"/>
          </a:xfrm>
          <a:prstGeom prst="rect">
            <a:avLst/>
          </a:prstGeom>
          <a:ln>
            <a:solidFill>
              <a:srgbClr val="FF3399"/>
            </a:solidFill>
          </a:ln>
          <a:effectLst>
            <a:glow rad="63500">
              <a:srgbClr val="FF3399">
                <a:alpha val="40000"/>
              </a:srgbClr>
            </a:glow>
            <a:softEdge rad="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9205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6901 4.07407E-6 0.125 -0.05857 0.125 -0.13079 C 0.125 -0.20301 0.06901 -0.26135 4.16667E-7 -0.26135 C -0.06901 -0.26135 -0.125 -0.20301 -0.125 -0.13079 C -0.125 -0.05857 -0.06901 4.07407E-6 4.16667E-7 4.07407E-6 Z " pathEditMode="relative" rAng="0" ptsTypes="AAAAA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617</TotalTime>
  <Words>354</Words>
  <Application>Microsoft Office PowerPoint</Application>
  <PresentationFormat>Grand écran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Tw Cen MT</vt:lpstr>
      <vt:lpstr>Wingdings</vt:lpstr>
      <vt:lpstr>Ronds dans l’eau</vt:lpstr>
      <vt:lpstr>ETUDES bibliométriques Collaboration Inist-INSU</vt:lpstr>
      <vt:lpstr>Acteurs de la collaboration 2008-2011 </vt:lpstr>
      <vt:lpstr>Questions      2008-2011 </vt:lpstr>
      <vt:lpstr>Résultats      2008-2011 </vt:lpstr>
      <vt:lpstr>Présentation PowerPoint</vt:lpstr>
      <vt:lpstr>Résultats      2008-2011 </vt:lpstr>
      <vt:lpstr>Résultats      2008-2011 </vt:lpstr>
      <vt:lpstr>Leçons </vt:lpstr>
      <vt:lpstr>Présentation PowerPoint</vt:lpstr>
      <vt:lpstr>Acteurs de la collaboration 2013- </vt:lpstr>
      <vt:lpstr>Questions      2013 </vt:lpstr>
      <vt:lpstr>EVOLUTION DES INTERACTIONS/résultats</vt:lpstr>
      <vt:lpstr>EVOLUTION DES résultats</vt:lpstr>
      <vt:lpstr>EVOLUTION DES résultats</vt:lpstr>
      <vt:lpstr>EVOLUTION DES INTERACTIONS/résultats</vt:lpstr>
      <vt:lpstr>EVOLUTION DES résultats</vt:lpstr>
      <vt:lpstr>EVOLUTION DES résultats</vt:lpstr>
      <vt:lpstr>ezVIS</vt:lpstr>
      <vt:lpstr>ezVIS</vt:lpstr>
      <vt:lpstr>Merci Questions à suivre …</vt:lpstr>
    </vt:vector>
  </TitlesOfParts>
  <Company>INIST - 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Analyses bibliométriques</dc:title>
  <dc:creator>BADOLATO, Anne-Marie</dc:creator>
  <cp:lastModifiedBy>BADOLATO, Anne-Marie</cp:lastModifiedBy>
  <cp:revision>47</cp:revision>
  <dcterms:created xsi:type="dcterms:W3CDTF">2017-03-16T07:54:09Z</dcterms:created>
  <dcterms:modified xsi:type="dcterms:W3CDTF">2017-03-28T11:53:21Z</dcterms:modified>
</cp:coreProperties>
</file>